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0" r:id="rId5"/>
    <p:sldMasterId id="2147483652" r:id="rId6"/>
    <p:sldMasterId id="2147483650" r:id="rId7"/>
  </p:sldMasterIdLst>
  <p:notesMasterIdLst>
    <p:notesMasterId r:id="rId23"/>
  </p:notesMasterIdLst>
  <p:sldIdLst>
    <p:sldId id="256" r:id="rId8"/>
    <p:sldId id="3367" r:id="rId9"/>
    <p:sldId id="3368" r:id="rId10"/>
    <p:sldId id="3358" r:id="rId11"/>
    <p:sldId id="3359" r:id="rId12"/>
    <p:sldId id="3360" r:id="rId13"/>
    <p:sldId id="3361" r:id="rId14"/>
    <p:sldId id="3362" r:id="rId15"/>
    <p:sldId id="3363" r:id="rId16"/>
    <p:sldId id="3364" r:id="rId17"/>
    <p:sldId id="3370" r:id="rId18"/>
    <p:sldId id="3365" r:id="rId19"/>
    <p:sldId id="3366" r:id="rId20"/>
    <p:sldId id="3369" r:id="rId21"/>
    <p:sldId id="259"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8273"/>
    <a:srgbClr val="FFBC10"/>
    <a:srgbClr val="E05414"/>
    <a:srgbClr val="91998C"/>
    <a:srgbClr val="744FC6"/>
    <a:srgbClr val="FF8A00"/>
    <a:srgbClr val="E191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85EE67-B4C5-4CD7-A08F-DCFA84E0A3E1}" v="202" dt="2023-10-25T14:05:04.6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69" autoAdjust="0"/>
    <p:restoredTop sz="84054" autoAdjust="0"/>
  </p:normalViewPr>
  <p:slideViewPr>
    <p:cSldViewPr snapToGrid="0" snapToObjects="1">
      <p:cViewPr varScale="1">
        <p:scale>
          <a:sx n="93" d="100"/>
          <a:sy n="93" d="100"/>
        </p:scale>
        <p:origin x="1038" y="1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048273"/>
            </a:solidFill>
          </c:spPr>
          <c:dPt>
            <c:idx val="0"/>
            <c:bubble3D val="0"/>
            <c:spPr>
              <a:solidFill>
                <a:srgbClr val="048273"/>
              </a:solidFill>
              <a:ln w="19050">
                <a:solidFill>
                  <a:schemeClr val="lt1"/>
                </a:solidFill>
              </a:ln>
              <a:effectLst/>
            </c:spPr>
            <c:extLst>
              <c:ext xmlns:c16="http://schemas.microsoft.com/office/drawing/2014/chart" uri="{C3380CC4-5D6E-409C-BE32-E72D297353CC}">
                <c16:uniqueId val="{00000001-379C-441C-ACA9-B42192CBD52F}"/>
              </c:ext>
            </c:extLst>
          </c:dPt>
          <c:dPt>
            <c:idx val="1"/>
            <c:bubble3D val="0"/>
            <c:spPr>
              <a:solidFill>
                <a:srgbClr val="FFBC10"/>
              </a:solidFill>
              <a:ln w="19050">
                <a:solidFill>
                  <a:schemeClr val="lt1"/>
                </a:solidFill>
              </a:ln>
              <a:effectLst/>
            </c:spPr>
            <c:extLst>
              <c:ext xmlns:c16="http://schemas.microsoft.com/office/drawing/2014/chart" uri="{C3380CC4-5D6E-409C-BE32-E72D297353CC}">
                <c16:uniqueId val="{00000001-13D2-45F2-BF6A-7ED5B131DCD9}"/>
              </c:ext>
            </c:extLst>
          </c:dPt>
          <c:dPt>
            <c:idx val="2"/>
            <c:bubble3D val="0"/>
            <c:spPr>
              <a:solidFill>
                <a:srgbClr val="048273"/>
              </a:solidFill>
              <a:ln w="19050">
                <a:solidFill>
                  <a:schemeClr val="lt1"/>
                </a:solidFill>
              </a:ln>
              <a:effectLst/>
            </c:spPr>
            <c:extLst>
              <c:ext xmlns:c16="http://schemas.microsoft.com/office/drawing/2014/chart" uri="{C3380CC4-5D6E-409C-BE32-E72D297353CC}">
                <c16:uniqueId val="{00000005-379C-441C-ACA9-B42192CBD52F}"/>
              </c:ext>
            </c:extLst>
          </c:dPt>
          <c:dPt>
            <c:idx val="3"/>
            <c:bubble3D val="0"/>
            <c:spPr>
              <a:solidFill>
                <a:srgbClr val="048273"/>
              </a:solidFill>
              <a:ln w="19050">
                <a:solidFill>
                  <a:schemeClr val="lt1"/>
                </a:solidFill>
              </a:ln>
              <a:effectLst/>
            </c:spPr>
            <c:extLst>
              <c:ext xmlns:c16="http://schemas.microsoft.com/office/drawing/2014/chart" uri="{C3380CC4-5D6E-409C-BE32-E72D297353CC}">
                <c16:uniqueId val="{00000007-379C-441C-ACA9-B42192CBD52F}"/>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95</c:v>
                </c:pt>
                <c:pt idx="1">
                  <c:v>5</c:v>
                </c:pt>
              </c:numCache>
            </c:numRef>
          </c:val>
          <c:extLst>
            <c:ext xmlns:c16="http://schemas.microsoft.com/office/drawing/2014/chart" uri="{C3380CC4-5D6E-409C-BE32-E72D297353CC}">
              <c16:uniqueId val="{00000000-13D2-45F2-BF6A-7ED5B131DCD9}"/>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664C00-0949-4C4D-B43E-2D014F9960A0}" type="datetimeFigureOut">
              <a:rPr lang="en-GB" smtClean="0"/>
              <a:t>25/10/2023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ED1287-E046-4DD7-90CA-A4551C6FEFAE}" type="slidenum">
              <a:rPr lang="en-GB" smtClean="0"/>
              <a:t>‹#›</a:t>
            </a:fld>
            <a:endParaRPr lang="en-GB"/>
          </a:p>
        </p:txBody>
      </p:sp>
    </p:spTree>
    <p:extLst>
      <p:ext uri="{BB962C8B-B14F-4D97-AF65-F5344CB8AC3E}">
        <p14:creationId xmlns:p14="http://schemas.microsoft.com/office/powerpoint/2010/main" val="41678105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7373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F336ECE-B067-324B-8A38-3E9D94D88437}"/>
              </a:ext>
            </a:extLst>
          </p:cNvPr>
          <p:cNvSpPr>
            <a:spLocks noGrp="1"/>
          </p:cNvSpPr>
          <p:nvPr>
            <p:ph type="ctrTitle"/>
          </p:nvPr>
        </p:nvSpPr>
        <p:spPr>
          <a:xfrm>
            <a:off x="838200" y="2084405"/>
            <a:ext cx="10515600" cy="1425557"/>
          </a:xfrm>
          <a:prstGeom prst="rect">
            <a:avLst/>
          </a:prstGeom>
        </p:spPr>
        <p:txBody>
          <a:bodyPr anchor="b">
            <a:normAutofit/>
          </a:bodyPr>
          <a:lstStyle>
            <a:lvl1pPr algn="ctr">
              <a:defRPr sz="3600"/>
            </a:lvl1pPr>
          </a:lstStyle>
          <a:p>
            <a:r>
              <a:rPr lang="en-US" dirty="0"/>
              <a:t>Click to edit Master title style</a:t>
            </a:r>
          </a:p>
        </p:txBody>
      </p:sp>
      <p:sp>
        <p:nvSpPr>
          <p:cNvPr id="5" name="Subtitle 2">
            <a:extLst>
              <a:ext uri="{FF2B5EF4-FFF2-40B4-BE49-F238E27FC236}">
                <a16:creationId xmlns:a16="http://schemas.microsoft.com/office/drawing/2014/main" id="{C73C9157-F97F-0C44-A229-832D889BD919}"/>
              </a:ext>
            </a:extLst>
          </p:cNvPr>
          <p:cNvSpPr>
            <a:spLocks noGrp="1"/>
          </p:cNvSpPr>
          <p:nvPr>
            <p:ph type="subTitle" idx="1"/>
          </p:nvPr>
        </p:nvSpPr>
        <p:spPr>
          <a:xfrm>
            <a:off x="838200" y="3611301"/>
            <a:ext cx="10515600" cy="1053296"/>
          </a:xfrm>
          <a:prstGeom prst="rect">
            <a:avLst/>
          </a:prstGeom>
        </p:spPr>
        <p:txBody>
          <a:bodyPr anchor="ctr"/>
          <a:lstStyle>
            <a:lvl1pPr marL="0" indent="0" algn="ctr">
              <a:buNone/>
              <a:defRPr sz="2400" b="0" i="0">
                <a:latin typeface="Aeonik" panose="020B0503030300000000"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182657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5DE9AB7F-AEDA-7B49-B02D-AFD4CE7A55B4}"/>
              </a:ext>
            </a:extLst>
          </p:cNvPr>
          <p:cNvSpPr>
            <a:spLocks noGrp="1"/>
          </p:cNvSpPr>
          <p:nvPr>
            <p:ph idx="1"/>
          </p:nvPr>
        </p:nvSpPr>
        <p:spPr>
          <a:xfrm>
            <a:off x="838200" y="2185623"/>
            <a:ext cx="10515600" cy="3898741"/>
          </a:xfrm>
          <a:prstGeom prst="rect">
            <a:avLst/>
          </a:prstGeom>
        </p:spPr>
        <p:txBody>
          <a:bodyPr/>
          <a:lstStyle/>
          <a:p>
            <a:pPr lvl="0"/>
            <a:r>
              <a:rPr lang="en-US" dirty="0"/>
              <a:t>Edit Master text styles</a:t>
            </a:r>
          </a:p>
        </p:txBody>
      </p:sp>
      <p:sp>
        <p:nvSpPr>
          <p:cNvPr id="5" name="Title 1">
            <a:extLst>
              <a:ext uri="{FF2B5EF4-FFF2-40B4-BE49-F238E27FC236}">
                <a16:creationId xmlns:a16="http://schemas.microsoft.com/office/drawing/2014/main" id="{41FBC92B-0191-E240-ABCC-6F1F86E0788C}"/>
              </a:ext>
            </a:extLst>
          </p:cNvPr>
          <p:cNvSpPr>
            <a:spLocks noGrp="1"/>
          </p:cNvSpPr>
          <p:nvPr>
            <p:ph type="title"/>
          </p:nvPr>
        </p:nvSpPr>
        <p:spPr>
          <a:xfrm>
            <a:off x="838200" y="1210739"/>
            <a:ext cx="10515600" cy="839947"/>
          </a:xfrm>
          <a:prstGeom prst="rect">
            <a:avLst/>
          </a:prstGeom>
        </p:spPr>
        <p:txBody>
          <a:bodyPr anchor="ct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74302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0A76977-2000-EB42-A1E0-7E70AEFD4F14}"/>
              </a:ext>
            </a:extLst>
          </p:cNvPr>
          <p:cNvSpPr>
            <a:spLocks noGrp="1"/>
          </p:cNvSpPr>
          <p:nvPr>
            <p:ph type="title"/>
          </p:nvPr>
        </p:nvSpPr>
        <p:spPr>
          <a:xfrm>
            <a:off x="838200" y="1210739"/>
            <a:ext cx="3932237" cy="865209"/>
          </a:xfrm>
          <a:prstGeom prst="rect">
            <a:avLst/>
          </a:prstGeom>
        </p:spPr>
        <p:txBody>
          <a:bodyPr anchor="b">
            <a:normAutofit/>
          </a:bodyPr>
          <a:lstStyle>
            <a:lvl1pPr>
              <a:defRPr sz="2800"/>
            </a:lvl1pPr>
          </a:lstStyle>
          <a:p>
            <a:r>
              <a:rPr lang="en-US" dirty="0"/>
              <a:t>Click to edit Master title style</a:t>
            </a:r>
          </a:p>
        </p:txBody>
      </p:sp>
      <p:sp>
        <p:nvSpPr>
          <p:cNvPr id="6" name="Picture Placeholder 2">
            <a:extLst>
              <a:ext uri="{FF2B5EF4-FFF2-40B4-BE49-F238E27FC236}">
                <a16:creationId xmlns:a16="http://schemas.microsoft.com/office/drawing/2014/main" id="{7A5E173C-923D-414A-B4B0-988416304E38}"/>
              </a:ext>
            </a:extLst>
          </p:cNvPr>
          <p:cNvSpPr>
            <a:spLocks noGrp="1"/>
          </p:cNvSpPr>
          <p:nvPr>
            <p:ph type="pic" idx="1"/>
          </p:nvPr>
        </p:nvSpPr>
        <p:spPr>
          <a:xfrm>
            <a:off x="5239474" y="1210739"/>
            <a:ext cx="6112739"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0" name="Text Placeholder 3">
            <a:extLst>
              <a:ext uri="{FF2B5EF4-FFF2-40B4-BE49-F238E27FC236}">
                <a16:creationId xmlns:a16="http://schemas.microsoft.com/office/drawing/2014/main" id="{A65B2846-F595-3A4C-972F-D84DD0F71926}"/>
              </a:ext>
            </a:extLst>
          </p:cNvPr>
          <p:cNvSpPr>
            <a:spLocks noGrp="1"/>
          </p:cNvSpPr>
          <p:nvPr>
            <p:ph type="body" sz="half" idx="2"/>
          </p:nvPr>
        </p:nvSpPr>
        <p:spPr>
          <a:xfrm>
            <a:off x="838201" y="2376890"/>
            <a:ext cx="3932237" cy="3707474"/>
          </a:xfrm>
          <a:prstGeom prst="rect">
            <a:avLst/>
          </a:prstGeo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6327128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022668E-38E7-134D-8E71-9CDA15F1C9DB}"/>
              </a:ext>
            </a:extLst>
          </p:cNvPr>
          <p:cNvSpPr>
            <a:spLocks noGrp="1"/>
          </p:cNvSpPr>
          <p:nvPr>
            <p:ph type="title"/>
          </p:nvPr>
        </p:nvSpPr>
        <p:spPr>
          <a:xfrm>
            <a:off x="838200" y="1210739"/>
            <a:ext cx="10515600" cy="839947"/>
          </a:xfrm>
          <a:prstGeom prst="rect">
            <a:avLst/>
          </a:prstGeom>
        </p:spPr>
        <p:txBody>
          <a:bodyPr anchor="ctr"/>
          <a:lstStyle/>
          <a:p>
            <a:r>
              <a:rPr lang="en-US" dirty="0"/>
              <a:t>Click to edit Master title style</a:t>
            </a:r>
          </a:p>
        </p:txBody>
      </p:sp>
    </p:spTree>
    <p:extLst>
      <p:ext uri="{BB962C8B-B14F-4D97-AF65-F5344CB8AC3E}">
        <p14:creationId xmlns:p14="http://schemas.microsoft.com/office/powerpoint/2010/main" val="622765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0011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B52C089B-82A1-F641-8118-2FA0FF8CBDAC}"/>
              </a:ext>
            </a:extLst>
          </p:cNvPr>
          <p:cNvSpPr>
            <a:spLocks noGrp="1"/>
          </p:cNvSpPr>
          <p:nvPr>
            <p:ph type="ctrTitle"/>
          </p:nvPr>
        </p:nvSpPr>
        <p:spPr>
          <a:xfrm>
            <a:off x="838200" y="2084405"/>
            <a:ext cx="10515600" cy="1425557"/>
          </a:xfrm>
          <a:prstGeom prst="rect">
            <a:avLst/>
          </a:prstGeom>
        </p:spPr>
        <p:txBody>
          <a:bodyPr anchor="b">
            <a:normAutofit/>
          </a:bodyPr>
          <a:lstStyle>
            <a:lvl1pPr algn="ctr">
              <a:defRPr sz="3600"/>
            </a:lvl1pPr>
          </a:lstStyle>
          <a:p>
            <a:r>
              <a:rPr lang="en-US" dirty="0"/>
              <a:t>Click to edit Master title style</a:t>
            </a:r>
          </a:p>
        </p:txBody>
      </p:sp>
      <p:sp>
        <p:nvSpPr>
          <p:cNvPr id="8" name="Subtitle 2">
            <a:extLst>
              <a:ext uri="{FF2B5EF4-FFF2-40B4-BE49-F238E27FC236}">
                <a16:creationId xmlns:a16="http://schemas.microsoft.com/office/drawing/2014/main" id="{B8D15B5A-4819-3342-B150-EE07E1EF7A86}"/>
              </a:ext>
            </a:extLst>
          </p:cNvPr>
          <p:cNvSpPr>
            <a:spLocks noGrp="1"/>
          </p:cNvSpPr>
          <p:nvPr>
            <p:ph type="subTitle" idx="1"/>
          </p:nvPr>
        </p:nvSpPr>
        <p:spPr>
          <a:xfrm>
            <a:off x="838200" y="3611301"/>
            <a:ext cx="10515600" cy="1053296"/>
          </a:xfrm>
          <a:prstGeom prst="rect">
            <a:avLst/>
          </a:prstGeom>
        </p:spPr>
        <p:txBody>
          <a:bodyPr anchor="ctr"/>
          <a:lstStyle>
            <a:lvl1pPr marL="0" indent="0" algn="ctr">
              <a:buNone/>
              <a:defRPr sz="2400" b="0" i="0">
                <a:latin typeface="Aeonik" panose="020B0503030300000000"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4193890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3F7F30E8-43AC-5140-848F-982C7C88A2E7}"/>
              </a:ext>
            </a:extLst>
          </p:cNvPr>
          <p:cNvSpPr>
            <a:spLocks noGrp="1"/>
          </p:cNvSpPr>
          <p:nvPr>
            <p:ph idx="1"/>
          </p:nvPr>
        </p:nvSpPr>
        <p:spPr>
          <a:xfrm>
            <a:off x="838200" y="2185623"/>
            <a:ext cx="10515600" cy="3898741"/>
          </a:xfrm>
          <a:prstGeom prst="rect">
            <a:avLst/>
          </a:prstGeom>
        </p:spPr>
        <p:txBody>
          <a:bodyPr/>
          <a:lstStyle/>
          <a:p>
            <a:pPr lvl="0"/>
            <a:r>
              <a:rPr lang="en-US" dirty="0"/>
              <a:t>Edit Master text styles</a:t>
            </a:r>
          </a:p>
        </p:txBody>
      </p:sp>
      <p:sp>
        <p:nvSpPr>
          <p:cNvPr id="9" name="Title 1">
            <a:extLst>
              <a:ext uri="{FF2B5EF4-FFF2-40B4-BE49-F238E27FC236}">
                <a16:creationId xmlns:a16="http://schemas.microsoft.com/office/drawing/2014/main" id="{79B30A68-7962-A049-BA81-77F380D21B24}"/>
              </a:ext>
            </a:extLst>
          </p:cNvPr>
          <p:cNvSpPr>
            <a:spLocks noGrp="1"/>
          </p:cNvSpPr>
          <p:nvPr>
            <p:ph type="title"/>
          </p:nvPr>
        </p:nvSpPr>
        <p:spPr>
          <a:xfrm>
            <a:off x="838200" y="1210739"/>
            <a:ext cx="10515600" cy="839947"/>
          </a:xfrm>
          <a:prstGeom prst="rect">
            <a:avLst/>
          </a:prstGeom>
        </p:spPr>
        <p:txBody>
          <a:bodyPr anchor="ct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1357589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93EDA6F-9832-774E-A209-63BEDBB16EFE}"/>
              </a:ext>
            </a:extLst>
          </p:cNvPr>
          <p:cNvSpPr>
            <a:spLocks noGrp="1"/>
          </p:cNvSpPr>
          <p:nvPr>
            <p:ph type="title"/>
          </p:nvPr>
        </p:nvSpPr>
        <p:spPr>
          <a:xfrm>
            <a:off x="838200" y="1210739"/>
            <a:ext cx="3932237" cy="865209"/>
          </a:xfrm>
          <a:prstGeom prst="rect">
            <a:avLst/>
          </a:prstGeom>
        </p:spPr>
        <p:txBody>
          <a:bodyPr anchor="b">
            <a:normAutofit/>
          </a:bodyPr>
          <a:lstStyle>
            <a:lvl1pPr>
              <a:defRPr sz="2800"/>
            </a:lvl1pPr>
          </a:lstStyle>
          <a:p>
            <a:r>
              <a:rPr lang="en-US" dirty="0"/>
              <a:t>Click to edit Master title style</a:t>
            </a:r>
          </a:p>
        </p:txBody>
      </p:sp>
      <p:sp>
        <p:nvSpPr>
          <p:cNvPr id="8" name="Picture Placeholder 2">
            <a:extLst>
              <a:ext uri="{FF2B5EF4-FFF2-40B4-BE49-F238E27FC236}">
                <a16:creationId xmlns:a16="http://schemas.microsoft.com/office/drawing/2014/main" id="{C39CE1D5-9D13-9C4D-9009-4C0B8B03FB95}"/>
              </a:ext>
            </a:extLst>
          </p:cNvPr>
          <p:cNvSpPr>
            <a:spLocks noGrp="1"/>
          </p:cNvSpPr>
          <p:nvPr>
            <p:ph type="pic" idx="1"/>
          </p:nvPr>
        </p:nvSpPr>
        <p:spPr>
          <a:xfrm>
            <a:off x="5239474" y="1210739"/>
            <a:ext cx="6112739"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9" name="Text Placeholder 3">
            <a:extLst>
              <a:ext uri="{FF2B5EF4-FFF2-40B4-BE49-F238E27FC236}">
                <a16:creationId xmlns:a16="http://schemas.microsoft.com/office/drawing/2014/main" id="{52AC4F73-6F7E-4E4D-B35F-AC9F5A664FEB}"/>
              </a:ext>
            </a:extLst>
          </p:cNvPr>
          <p:cNvSpPr>
            <a:spLocks noGrp="1"/>
          </p:cNvSpPr>
          <p:nvPr>
            <p:ph type="body" sz="half" idx="2"/>
          </p:nvPr>
        </p:nvSpPr>
        <p:spPr>
          <a:xfrm>
            <a:off x="838201" y="2376890"/>
            <a:ext cx="3932237" cy="3707474"/>
          </a:xfrm>
          <a:prstGeom prst="rect">
            <a:avLst/>
          </a:prstGeo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29146870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BBEF6D7-055B-B449-B230-17FA7619FDFF}"/>
              </a:ext>
            </a:extLst>
          </p:cNvPr>
          <p:cNvSpPr>
            <a:spLocks noGrp="1"/>
          </p:cNvSpPr>
          <p:nvPr>
            <p:ph type="title"/>
          </p:nvPr>
        </p:nvSpPr>
        <p:spPr>
          <a:xfrm>
            <a:off x="838200" y="1210739"/>
            <a:ext cx="10515600" cy="839947"/>
          </a:xfrm>
          <a:prstGeom prst="rect">
            <a:avLst/>
          </a:prstGeom>
        </p:spPr>
        <p:txBody>
          <a:bodyPr anchor="ctr"/>
          <a:lstStyle/>
          <a:p>
            <a:r>
              <a:rPr lang="en-US" dirty="0"/>
              <a:t>Click to edit Master title style</a:t>
            </a:r>
          </a:p>
        </p:txBody>
      </p:sp>
    </p:spTree>
    <p:extLst>
      <p:ext uri="{BB962C8B-B14F-4D97-AF65-F5344CB8AC3E}">
        <p14:creationId xmlns:p14="http://schemas.microsoft.com/office/powerpoint/2010/main" val="20653294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65649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833555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1.emf"/><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theme" Target="../theme/theme2.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2.pn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3.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4.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9DABB4D-9B4E-C642-BB92-A43A3228E638}"/>
              </a:ext>
            </a:extLst>
          </p:cNvPr>
          <p:cNvSpPr/>
          <p:nvPr userDrawn="1"/>
        </p:nvSpPr>
        <p:spPr>
          <a:xfrm>
            <a:off x="0" y="0"/>
            <a:ext cx="12192000" cy="6858000"/>
          </a:xfrm>
          <a:prstGeom prst="rect">
            <a:avLst/>
          </a:prstGeom>
          <a:solidFill>
            <a:srgbClr val="FF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168F5C70-9151-CC45-8B7C-54D0B79CFBE7}"/>
              </a:ext>
            </a:extLst>
          </p:cNvPr>
          <p:cNvPicPr>
            <a:picLocks noChangeAspect="1"/>
          </p:cNvPicPr>
          <p:nvPr userDrawn="1"/>
        </p:nvPicPr>
        <p:blipFill>
          <a:blip r:embed="rId3"/>
          <a:stretch>
            <a:fillRect/>
          </a:stretch>
        </p:blipFill>
        <p:spPr>
          <a:xfrm>
            <a:off x="3753019" y="2945004"/>
            <a:ext cx="4685961" cy="967992"/>
          </a:xfrm>
          <a:prstGeom prst="rect">
            <a:avLst/>
          </a:prstGeom>
        </p:spPr>
      </p:pic>
    </p:spTree>
    <p:extLst>
      <p:ext uri="{BB962C8B-B14F-4D97-AF65-F5344CB8AC3E}">
        <p14:creationId xmlns:p14="http://schemas.microsoft.com/office/powerpoint/2010/main" val="3152592422"/>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1935B7A-3769-4B43-A5D1-4FE234D2BEE8}"/>
              </a:ext>
            </a:extLst>
          </p:cNvPr>
          <p:cNvSpPr/>
          <p:nvPr userDrawn="1"/>
        </p:nvSpPr>
        <p:spPr>
          <a:xfrm>
            <a:off x="0" y="-1"/>
            <a:ext cx="12192000" cy="6858001"/>
          </a:xfrm>
          <a:prstGeom prst="rect">
            <a:avLst/>
          </a:prstGeom>
          <a:solidFill>
            <a:srgbClr val="FF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Placeholder 1">
            <a:extLst>
              <a:ext uri="{FF2B5EF4-FFF2-40B4-BE49-F238E27FC236}">
                <a16:creationId xmlns:a16="http://schemas.microsoft.com/office/drawing/2014/main" id="{8AD28782-AF32-BC43-B7C8-15561796972B}"/>
              </a:ext>
            </a:extLst>
          </p:cNvPr>
          <p:cNvSpPr>
            <a:spLocks noGrp="1"/>
          </p:cNvSpPr>
          <p:nvPr>
            <p:ph type="title"/>
          </p:nvPr>
        </p:nvSpPr>
        <p:spPr>
          <a:xfrm>
            <a:off x="838200" y="850740"/>
            <a:ext cx="10515600" cy="839948"/>
          </a:xfrm>
          <a:prstGeom prst="rect">
            <a:avLst/>
          </a:prstGeom>
        </p:spPr>
        <p:txBody>
          <a:bodyPr vert="horz" lIns="91440" tIns="45720" rIns="91440" bIns="45720" rtlCol="0" anchor="ctr">
            <a:normAutofit/>
          </a:bodyPr>
          <a:lstStyle/>
          <a:p>
            <a:r>
              <a:rPr lang="en-US" dirty="0"/>
              <a:t>Click to edit Master title style</a:t>
            </a:r>
          </a:p>
        </p:txBody>
      </p:sp>
      <p:sp>
        <p:nvSpPr>
          <p:cNvPr id="8" name="Text Placeholder 2">
            <a:extLst>
              <a:ext uri="{FF2B5EF4-FFF2-40B4-BE49-F238E27FC236}">
                <a16:creationId xmlns:a16="http://schemas.microsoft.com/office/drawing/2014/main" id="{2BE30D76-4A76-154F-B955-757DB458B128}"/>
              </a:ext>
            </a:extLst>
          </p:cNvPr>
          <p:cNvSpPr>
            <a:spLocks noGrp="1"/>
          </p:cNvSpPr>
          <p:nvPr>
            <p:ph type="body" idx="1"/>
          </p:nvPr>
        </p:nvSpPr>
        <p:spPr>
          <a:xfrm>
            <a:off x="838200" y="1825625"/>
            <a:ext cx="10515600" cy="3898741"/>
          </a:xfrm>
          <a:prstGeom prst="rect">
            <a:avLst/>
          </a:prstGeom>
        </p:spPr>
        <p:txBody>
          <a:bodyPr vert="horz" lIns="91440" tIns="45720" rIns="91440" bIns="45720" rtlCol="0">
            <a:normAutofit/>
          </a:bodyPr>
          <a:lstStyle/>
          <a:p>
            <a:pPr lvl="0"/>
            <a:r>
              <a:rPr lang="en-US" dirty="0"/>
              <a:t>Edit Master text styles</a:t>
            </a:r>
          </a:p>
        </p:txBody>
      </p:sp>
      <p:pic>
        <p:nvPicPr>
          <p:cNvPr id="10" name="Picture 9">
            <a:extLst>
              <a:ext uri="{FF2B5EF4-FFF2-40B4-BE49-F238E27FC236}">
                <a16:creationId xmlns:a16="http://schemas.microsoft.com/office/drawing/2014/main" id="{B2C9ABD0-367A-A944-91A2-F9E161013C6C}"/>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9630238" y="466405"/>
            <a:ext cx="1723562" cy="356041"/>
          </a:xfrm>
          <a:prstGeom prst="rect">
            <a:avLst/>
          </a:prstGeom>
        </p:spPr>
      </p:pic>
    </p:spTree>
    <p:extLst>
      <p:ext uri="{BB962C8B-B14F-4D97-AF65-F5344CB8AC3E}">
        <p14:creationId xmlns:p14="http://schemas.microsoft.com/office/powerpoint/2010/main" val="37055437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lgn="l" defTabSz="914400" rtl="0" eaLnBrk="1" latinLnBrk="0" hangingPunct="1">
        <a:lnSpc>
          <a:spcPct val="90000"/>
        </a:lnSpc>
        <a:spcBef>
          <a:spcPct val="0"/>
        </a:spcBef>
        <a:buNone/>
        <a:defRPr sz="3600" b="1" i="0" kern="1200">
          <a:solidFill>
            <a:schemeClr val="bg1"/>
          </a:solidFill>
          <a:latin typeface="Aeonik" panose="020B05030303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bg1"/>
          </a:solidFill>
          <a:latin typeface="Aeonik" panose="020B0503030300000000"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8AD28782-AF32-BC43-B7C8-15561796972B}"/>
              </a:ext>
            </a:extLst>
          </p:cNvPr>
          <p:cNvSpPr>
            <a:spLocks noGrp="1"/>
          </p:cNvSpPr>
          <p:nvPr>
            <p:ph type="title"/>
          </p:nvPr>
        </p:nvSpPr>
        <p:spPr>
          <a:xfrm>
            <a:off x="838200" y="1210739"/>
            <a:ext cx="10515600" cy="839948"/>
          </a:xfrm>
          <a:prstGeom prst="rect">
            <a:avLst/>
          </a:prstGeom>
        </p:spPr>
        <p:txBody>
          <a:bodyPr vert="horz" lIns="91440" tIns="45720" rIns="91440" bIns="45720" rtlCol="0" anchor="ctr">
            <a:normAutofit/>
          </a:bodyPr>
          <a:lstStyle/>
          <a:p>
            <a:r>
              <a:rPr lang="en-US" dirty="0"/>
              <a:t>Click to edit Master title style</a:t>
            </a:r>
          </a:p>
        </p:txBody>
      </p:sp>
      <p:sp>
        <p:nvSpPr>
          <p:cNvPr id="8" name="Text Placeholder 2">
            <a:extLst>
              <a:ext uri="{FF2B5EF4-FFF2-40B4-BE49-F238E27FC236}">
                <a16:creationId xmlns:a16="http://schemas.microsoft.com/office/drawing/2014/main" id="{2BE30D76-4A76-154F-B955-757DB458B128}"/>
              </a:ext>
            </a:extLst>
          </p:cNvPr>
          <p:cNvSpPr>
            <a:spLocks noGrp="1"/>
          </p:cNvSpPr>
          <p:nvPr>
            <p:ph type="body" idx="1"/>
          </p:nvPr>
        </p:nvSpPr>
        <p:spPr>
          <a:xfrm>
            <a:off x="838200" y="2185624"/>
            <a:ext cx="10515600" cy="3898741"/>
          </a:xfrm>
          <a:prstGeom prst="rect">
            <a:avLst/>
          </a:prstGeom>
        </p:spPr>
        <p:txBody>
          <a:bodyPr vert="horz" lIns="91440" tIns="45720" rIns="91440" bIns="45720" rtlCol="0">
            <a:normAutofit/>
          </a:bodyPr>
          <a:lstStyle/>
          <a:p>
            <a:pPr lvl="0"/>
            <a:r>
              <a:rPr lang="en-US" dirty="0"/>
              <a:t>Edit Master text styles</a:t>
            </a:r>
          </a:p>
        </p:txBody>
      </p:sp>
      <p:sp>
        <p:nvSpPr>
          <p:cNvPr id="14" name="Rectangle 13">
            <a:extLst>
              <a:ext uri="{FF2B5EF4-FFF2-40B4-BE49-F238E27FC236}">
                <a16:creationId xmlns:a16="http://schemas.microsoft.com/office/drawing/2014/main" id="{55E37086-B17B-9D4C-834A-B1918AFF8A86}"/>
              </a:ext>
            </a:extLst>
          </p:cNvPr>
          <p:cNvSpPr/>
          <p:nvPr userDrawn="1"/>
        </p:nvSpPr>
        <p:spPr>
          <a:xfrm>
            <a:off x="0" y="6502400"/>
            <a:ext cx="12192000" cy="355600"/>
          </a:xfrm>
          <a:prstGeom prst="rect">
            <a:avLst/>
          </a:prstGeom>
          <a:solidFill>
            <a:srgbClr val="FF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110D1118-D01D-274E-AD36-EEA15901BC29}"/>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8771407" y="-561743"/>
            <a:ext cx="3420593" cy="2420039"/>
          </a:xfrm>
          <a:prstGeom prst="rect">
            <a:avLst/>
          </a:prstGeom>
        </p:spPr>
      </p:pic>
    </p:spTree>
    <p:extLst>
      <p:ext uri="{BB962C8B-B14F-4D97-AF65-F5344CB8AC3E}">
        <p14:creationId xmlns:p14="http://schemas.microsoft.com/office/powerpoint/2010/main" val="279892450"/>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9" r:id="rId5"/>
  </p:sldLayoutIdLst>
  <p:txStyles>
    <p:titleStyle>
      <a:lvl1pPr algn="l" defTabSz="914400" rtl="0" eaLnBrk="1" latinLnBrk="0" hangingPunct="1">
        <a:lnSpc>
          <a:spcPct val="90000"/>
        </a:lnSpc>
        <a:spcBef>
          <a:spcPct val="0"/>
        </a:spcBef>
        <a:buNone/>
        <a:defRPr sz="3600" b="1" i="0" kern="1200">
          <a:solidFill>
            <a:schemeClr val="tx1"/>
          </a:solidFill>
          <a:latin typeface="Aeonik" panose="020B05030303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Aeonik" panose="020B0503030300000000"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9DABB4D-9B4E-C642-BB92-A43A3228E638}"/>
              </a:ext>
            </a:extLst>
          </p:cNvPr>
          <p:cNvSpPr/>
          <p:nvPr userDrawn="1"/>
        </p:nvSpPr>
        <p:spPr>
          <a:xfrm>
            <a:off x="0" y="0"/>
            <a:ext cx="12192000" cy="6858000"/>
          </a:xfrm>
          <a:prstGeom prst="rect">
            <a:avLst/>
          </a:prstGeom>
          <a:solidFill>
            <a:srgbClr val="FF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3F5CE7BB-F0AC-1448-95CB-137150542E95}"/>
              </a:ext>
            </a:extLst>
          </p:cNvPr>
          <p:cNvSpPr txBox="1">
            <a:spLocks/>
          </p:cNvSpPr>
          <p:nvPr userDrawn="1"/>
        </p:nvSpPr>
        <p:spPr>
          <a:xfrm>
            <a:off x="3926953" y="3009027"/>
            <a:ext cx="4338095" cy="839947"/>
          </a:xfrm>
          <a:prstGeom prst="rect">
            <a:avLst/>
          </a:prstGeom>
        </p:spPr>
        <p:txBody>
          <a:bodyPr anchor="ctr"/>
          <a:lstStyle>
            <a:lvl1pPr algn="l" defTabSz="914400" rtl="0" eaLnBrk="1" latinLnBrk="0" hangingPunct="1">
              <a:lnSpc>
                <a:spcPct val="90000"/>
              </a:lnSpc>
              <a:spcBef>
                <a:spcPct val="0"/>
              </a:spcBef>
              <a:buNone/>
              <a:defRPr sz="4400" b="1" i="0" kern="1200">
                <a:solidFill>
                  <a:schemeClr val="bg1"/>
                </a:solidFill>
                <a:latin typeface="Aeonik" panose="020B0503030300000000" pitchFamily="34" charset="0"/>
                <a:ea typeface="+mj-ea"/>
                <a:cs typeface="+mj-cs"/>
              </a:defRPr>
            </a:lvl1pPr>
          </a:lstStyle>
          <a:p>
            <a:pPr algn="ctr"/>
            <a:r>
              <a:rPr lang="en-US" sz="3600" dirty="0">
                <a:solidFill>
                  <a:schemeClr val="bg1"/>
                </a:solidFill>
              </a:rPr>
              <a:t>Thank you!</a:t>
            </a:r>
          </a:p>
        </p:txBody>
      </p:sp>
      <p:pic>
        <p:nvPicPr>
          <p:cNvPr id="6" name="Picture 5">
            <a:extLst>
              <a:ext uri="{FF2B5EF4-FFF2-40B4-BE49-F238E27FC236}">
                <a16:creationId xmlns:a16="http://schemas.microsoft.com/office/drawing/2014/main" id="{A629C396-016E-844C-B963-25F96F1D21D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630238" y="466405"/>
            <a:ext cx="1723562" cy="356041"/>
          </a:xfrm>
          <a:prstGeom prst="rect">
            <a:avLst/>
          </a:prstGeom>
        </p:spPr>
      </p:pic>
    </p:spTree>
    <p:extLst>
      <p:ext uri="{BB962C8B-B14F-4D97-AF65-F5344CB8AC3E}">
        <p14:creationId xmlns:p14="http://schemas.microsoft.com/office/powerpoint/2010/main" val="2345809572"/>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svg"/><Relationship Id="rId18" Type="http://schemas.openxmlformats.org/officeDocument/2006/relationships/image" Target="../media/image21.png"/><Relationship Id="rId3" Type="http://schemas.openxmlformats.org/officeDocument/2006/relationships/image" Target="../media/image5.png"/><Relationship Id="rId7" Type="http://schemas.openxmlformats.org/officeDocument/2006/relationships/image" Target="../media/image10.svg"/><Relationship Id="rId12" Type="http://schemas.openxmlformats.org/officeDocument/2006/relationships/image" Target="../media/image15.png"/><Relationship Id="rId17" Type="http://schemas.openxmlformats.org/officeDocument/2006/relationships/image" Target="../media/image20.svg"/><Relationship Id="rId2" Type="http://schemas.openxmlformats.org/officeDocument/2006/relationships/image" Target="../media/image3.png"/><Relationship Id="rId16" Type="http://schemas.openxmlformats.org/officeDocument/2006/relationships/image" Target="../media/image19.png"/><Relationship Id="rId1" Type="http://schemas.openxmlformats.org/officeDocument/2006/relationships/slideLayout" Target="../slideLayouts/slideLayout8.xml"/><Relationship Id="rId6" Type="http://schemas.openxmlformats.org/officeDocument/2006/relationships/image" Target="../media/image9.png"/><Relationship Id="rId11" Type="http://schemas.openxmlformats.org/officeDocument/2006/relationships/image" Target="../media/image14.svg"/><Relationship Id="rId5" Type="http://schemas.openxmlformats.org/officeDocument/2006/relationships/image" Target="../media/image8.svg"/><Relationship Id="rId15" Type="http://schemas.openxmlformats.org/officeDocument/2006/relationships/image" Target="../media/image18.svg"/><Relationship Id="rId10" Type="http://schemas.openxmlformats.org/officeDocument/2006/relationships/image" Target="../media/image13.png"/><Relationship Id="rId19" Type="http://schemas.openxmlformats.org/officeDocument/2006/relationships/image" Target="../media/image22.svg"/><Relationship Id="rId4" Type="http://schemas.openxmlformats.org/officeDocument/2006/relationships/image" Target="../media/image7.png"/><Relationship Id="rId9" Type="http://schemas.openxmlformats.org/officeDocument/2006/relationships/image" Target="../media/image12.svg"/><Relationship Id="rId14"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7.png"/><Relationship Id="rId18" Type="http://schemas.openxmlformats.org/officeDocument/2006/relationships/image" Target="../media/image22.sv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svg"/><Relationship Id="rId17" Type="http://schemas.openxmlformats.org/officeDocument/2006/relationships/image" Target="../media/image21.png"/><Relationship Id="rId2" Type="http://schemas.openxmlformats.org/officeDocument/2006/relationships/image" Target="../media/image3.png"/><Relationship Id="rId16" Type="http://schemas.openxmlformats.org/officeDocument/2006/relationships/image" Target="../media/image20.svg"/><Relationship Id="rId1" Type="http://schemas.openxmlformats.org/officeDocument/2006/relationships/slideLayout" Target="../slideLayouts/slideLayout8.xml"/><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svg"/><Relationship Id="rId19" Type="http://schemas.openxmlformats.org/officeDocument/2006/relationships/image" Target="../media/image5.png"/><Relationship Id="rId4" Type="http://schemas.openxmlformats.org/officeDocument/2006/relationships/image" Target="../media/image8.svg"/><Relationship Id="rId9" Type="http://schemas.openxmlformats.org/officeDocument/2006/relationships/image" Target="../media/image13.png"/><Relationship Id="rId14" Type="http://schemas.openxmlformats.org/officeDocument/2006/relationships/image" Target="../media/image18.sv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5.png"/><Relationship Id="rId7" Type="http://schemas.openxmlformats.org/officeDocument/2006/relationships/image" Target="../media/image25.png"/><Relationship Id="rId2" Type="http://schemas.openxmlformats.org/officeDocument/2006/relationships/image" Target="../media/image23.png"/><Relationship Id="rId1" Type="http://schemas.openxmlformats.org/officeDocument/2006/relationships/slideLayout" Target="../slideLayouts/slideLayout8.xml"/><Relationship Id="rId6" Type="http://schemas.openxmlformats.org/officeDocument/2006/relationships/image" Target="../media/image24.png"/><Relationship Id="rId5" Type="http://schemas.openxmlformats.org/officeDocument/2006/relationships/chart" Target="../charts/chart1.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8.xml"/><Relationship Id="rId4" Type="http://schemas.openxmlformats.org/officeDocument/2006/relationships/image" Target="../media/image27.jpe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8.xml"/><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jpeg"/><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8.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hyperlink" Target="https://realisetraining.com/course/associate-project-manager/" TargetMode="External"/><Relationship Id="rId2" Type="http://schemas.openxmlformats.org/officeDocument/2006/relationships/image" Target="../media/image3.png"/><Relationship Id="rId1" Type="http://schemas.openxmlformats.org/officeDocument/2006/relationships/slideLayout" Target="../slideLayouts/slideLayout8.xml"/><Relationship Id="rId6" Type="http://schemas.openxmlformats.org/officeDocument/2006/relationships/hyperlink" Target="mailto:hello@realisetraining.com" TargetMode="External"/><Relationship Id="rId5" Type="http://schemas.openxmlformats.org/officeDocument/2006/relationships/image" Target="../media/image5.png"/><Relationship Id="rId4" Type="http://schemas.openxmlformats.org/officeDocument/2006/relationships/hyperlink" Target="https://www.instituteforapprenticeships.org/apprenticeship-standards/associate-project-manager/"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graphics">
            <a:extLst>
              <a:ext uri="{FF2B5EF4-FFF2-40B4-BE49-F238E27FC236}">
                <a16:creationId xmlns:a16="http://schemas.microsoft.com/office/drawing/2014/main" id="{AF0EE63C-0982-154D-05EE-46F8B83E73EC}"/>
              </a:ext>
            </a:extLst>
          </p:cNvPr>
          <p:cNvPicPr>
            <a:picLocks noChangeAspect="1"/>
          </p:cNvPicPr>
          <p:nvPr/>
        </p:nvPicPr>
        <p:blipFill rotWithShape="1">
          <a:blip r:embed="rId2"/>
          <a:srcRect l="23293" t="13069" r="22362" b="12608"/>
          <a:stretch/>
        </p:blipFill>
        <p:spPr>
          <a:xfrm flipH="1">
            <a:off x="-3558209" y="-2335284"/>
            <a:ext cx="3769770" cy="3429000"/>
          </a:xfrm>
          <a:prstGeom prst="rect">
            <a:avLst/>
          </a:prstGeom>
        </p:spPr>
      </p:pic>
      <p:sp>
        <p:nvSpPr>
          <p:cNvPr id="7" name="TextBox 6">
            <a:extLst>
              <a:ext uri="{FF2B5EF4-FFF2-40B4-BE49-F238E27FC236}">
                <a16:creationId xmlns:a16="http://schemas.microsoft.com/office/drawing/2014/main" id="{FBBF8D2E-1F2C-EFA4-2F8C-CE6A72759744}"/>
              </a:ext>
            </a:extLst>
          </p:cNvPr>
          <p:cNvSpPr txBox="1"/>
          <p:nvPr/>
        </p:nvSpPr>
        <p:spPr>
          <a:xfrm>
            <a:off x="-3327067" y="-1611732"/>
            <a:ext cx="3769770" cy="1292662"/>
          </a:xfrm>
          <a:prstGeom prst="rect">
            <a:avLst/>
          </a:prstGeom>
          <a:noFill/>
        </p:spPr>
        <p:txBody>
          <a:bodyPr wrap="square" rtlCol="0">
            <a:spAutoFit/>
          </a:bodyPr>
          <a:lstStyle/>
          <a:p>
            <a:r>
              <a:rPr lang="en-GB" sz="3900" b="1" dirty="0">
                <a:solidFill>
                  <a:schemeClr val="bg1"/>
                </a:solidFill>
                <a:latin typeface="Aeonik 2.0" panose="020B0503030300000000" pitchFamily="34" charset="0"/>
              </a:rPr>
              <a:t>We help people thrive.</a:t>
            </a:r>
          </a:p>
        </p:txBody>
      </p:sp>
      <p:sp>
        <p:nvSpPr>
          <p:cNvPr id="8" name="TextBox 7">
            <a:extLst>
              <a:ext uri="{FF2B5EF4-FFF2-40B4-BE49-F238E27FC236}">
                <a16:creationId xmlns:a16="http://schemas.microsoft.com/office/drawing/2014/main" id="{559CA598-2B6D-A164-F4D2-87BAB7FDED21}"/>
              </a:ext>
            </a:extLst>
          </p:cNvPr>
          <p:cNvSpPr txBox="1"/>
          <p:nvPr/>
        </p:nvSpPr>
        <p:spPr>
          <a:xfrm>
            <a:off x="6979161" y="-1005074"/>
            <a:ext cx="7323398" cy="923330"/>
          </a:xfrm>
          <a:prstGeom prst="rect">
            <a:avLst/>
          </a:prstGeom>
          <a:noFill/>
        </p:spPr>
        <p:txBody>
          <a:bodyPr wrap="square" rtlCol="0">
            <a:spAutoFit/>
          </a:bodyPr>
          <a:lstStyle/>
          <a:p>
            <a:r>
              <a:rPr lang="en-GB" b="1" i="0" dirty="0">
                <a:effectLst/>
                <a:latin typeface="Aeonik 2.0" panose="020B0503030300000000" pitchFamily="34" charset="0"/>
              </a:rPr>
              <a:t>Realise is a collection of 450 knowledgeable professionals who deliver inspiring and meaningful training programmes. Our people-centred culture helps us inspire over 7,000 learners a year.</a:t>
            </a:r>
          </a:p>
        </p:txBody>
      </p:sp>
      <p:pic>
        <p:nvPicPr>
          <p:cNvPr id="9" name="Picture 8" descr="A white and black chat bubble&#10;&#10;Description automatically generated">
            <a:extLst>
              <a:ext uri="{FF2B5EF4-FFF2-40B4-BE49-F238E27FC236}">
                <a16:creationId xmlns:a16="http://schemas.microsoft.com/office/drawing/2014/main" id="{7B41ADA3-6B86-219C-BB66-959C42A4BF7B}"/>
              </a:ext>
            </a:extLst>
          </p:cNvPr>
          <p:cNvPicPr>
            <a:picLocks noChangeAspect="1"/>
          </p:cNvPicPr>
          <p:nvPr/>
        </p:nvPicPr>
        <p:blipFill>
          <a:blip r:embed="rId3"/>
          <a:stretch>
            <a:fillRect/>
          </a:stretch>
        </p:blipFill>
        <p:spPr>
          <a:xfrm>
            <a:off x="12514199" y="4437996"/>
            <a:ext cx="3576719" cy="3335618"/>
          </a:xfrm>
          <a:prstGeom prst="rect">
            <a:avLst/>
          </a:prstGeom>
        </p:spPr>
      </p:pic>
      <p:sp>
        <p:nvSpPr>
          <p:cNvPr id="10" name="TextBox 9">
            <a:extLst>
              <a:ext uri="{FF2B5EF4-FFF2-40B4-BE49-F238E27FC236}">
                <a16:creationId xmlns:a16="http://schemas.microsoft.com/office/drawing/2014/main" id="{871D0BDA-7A59-163E-E6BF-952BE6D549DD}"/>
              </a:ext>
            </a:extLst>
          </p:cNvPr>
          <p:cNvSpPr txBox="1"/>
          <p:nvPr/>
        </p:nvSpPr>
        <p:spPr>
          <a:xfrm>
            <a:off x="12918963" y="5353610"/>
            <a:ext cx="3171955" cy="1077218"/>
          </a:xfrm>
          <a:prstGeom prst="rect">
            <a:avLst/>
          </a:prstGeom>
          <a:noFill/>
        </p:spPr>
        <p:txBody>
          <a:bodyPr wrap="square" rtlCol="0">
            <a:spAutoFit/>
          </a:bodyPr>
          <a:lstStyle/>
          <a:p>
            <a:r>
              <a:rPr lang="en-GB" sz="3200" b="1" dirty="0">
                <a:latin typeface="Aeonik 2.0" panose="020B0503030300000000" pitchFamily="34" charset="0"/>
              </a:rPr>
              <a:t>Shaped by our behaviours</a:t>
            </a:r>
          </a:p>
        </p:txBody>
      </p:sp>
      <p:sp>
        <p:nvSpPr>
          <p:cNvPr id="11" name="TextBox 10">
            <a:extLst>
              <a:ext uri="{FF2B5EF4-FFF2-40B4-BE49-F238E27FC236}">
                <a16:creationId xmlns:a16="http://schemas.microsoft.com/office/drawing/2014/main" id="{9570A4B8-4EFA-3578-DF8D-F60425879941}"/>
              </a:ext>
            </a:extLst>
          </p:cNvPr>
          <p:cNvSpPr txBox="1"/>
          <p:nvPr/>
        </p:nvSpPr>
        <p:spPr>
          <a:xfrm>
            <a:off x="-2559357" y="6977623"/>
            <a:ext cx="7323399" cy="923330"/>
          </a:xfrm>
          <a:prstGeom prst="rect">
            <a:avLst/>
          </a:prstGeom>
          <a:noFill/>
        </p:spPr>
        <p:txBody>
          <a:bodyPr wrap="square">
            <a:spAutoFit/>
          </a:bodyPr>
          <a:lstStyle/>
          <a:p>
            <a:r>
              <a:rPr lang="en-GB" b="1" dirty="0">
                <a:latin typeface="Aeonik 2.0" panose="020B0503030300000000" pitchFamily="34" charset="0"/>
              </a:rPr>
              <a:t>W</a:t>
            </a:r>
            <a:r>
              <a:rPr lang="en-GB" b="1" i="0" dirty="0">
                <a:effectLst/>
                <a:latin typeface="Aeonik 2.0" panose="020B0503030300000000" pitchFamily="34" charset="0"/>
              </a:rPr>
              <a:t>e pride ourselves on consistency and reliability. We believe that your chosen training provider should be one that you can rely on. We deliver on our promises and we’re always honest.</a:t>
            </a:r>
            <a:endParaRPr lang="en-GB" b="1" dirty="0">
              <a:latin typeface="Aeonik 2.0" panose="020B0503030300000000" pitchFamily="34" charset="0"/>
            </a:endParaRPr>
          </a:p>
        </p:txBody>
      </p:sp>
    </p:spTree>
    <p:extLst>
      <p:ext uri="{BB962C8B-B14F-4D97-AF65-F5344CB8AC3E}">
        <p14:creationId xmlns:p14="http://schemas.microsoft.com/office/powerpoint/2010/main" val="4262382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BB9950-1E14-3BBA-C980-2122AECEE4F8}"/>
              </a:ext>
            </a:extLst>
          </p:cNvPr>
          <p:cNvSpPr txBox="1"/>
          <p:nvPr/>
        </p:nvSpPr>
        <p:spPr>
          <a:xfrm>
            <a:off x="2931560" y="3484077"/>
            <a:ext cx="1465780" cy="523220"/>
          </a:xfrm>
          <a:prstGeom prst="rect">
            <a:avLst/>
          </a:prstGeom>
          <a:noFill/>
        </p:spPr>
        <p:txBody>
          <a:bodyPr wrap="square" rtlCol="0">
            <a:spAutoFit/>
          </a:bodyPr>
          <a:lstStyle/>
          <a:p>
            <a:r>
              <a:rPr lang="en-GB" sz="2800" b="1" dirty="0">
                <a:solidFill>
                  <a:schemeClr val="bg1"/>
                </a:solidFill>
                <a:latin typeface="Aeonik 2.0" panose="020B0503030300000000" pitchFamily="34" charset="0"/>
              </a:rPr>
              <a:t>We are</a:t>
            </a:r>
          </a:p>
        </p:txBody>
      </p:sp>
      <p:pic>
        <p:nvPicPr>
          <p:cNvPr id="7" name="Picture 6" descr="A picture containing graphics">
            <a:extLst>
              <a:ext uri="{FF2B5EF4-FFF2-40B4-BE49-F238E27FC236}">
                <a16:creationId xmlns:a16="http://schemas.microsoft.com/office/drawing/2014/main" id="{F0EF1E17-AA15-13B9-2E0B-A00A0F29C763}"/>
              </a:ext>
            </a:extLst>
          </p:cNvPr>
          <p:cNvPicPr>
            <a:picLocks noChangeAspect="1"/>
          </p:cNvPicPr>
          <p:nvPr/>
        </p:nvPicPr>
        <p:blipFill rotWithShape="1">
          <a:blip r:embed="rId2"/>
          <a:srcRect l="23293" t="13069" r="22362" b="12608"/>
          <a:stretch/>
        </p:blipFill>
        <p:spPr>
          <a:xfrm flipH="1">
            <a:off x="0" y="55077"/>
            <a:ext cx="3769770" cy="3429000"/>
          </a:xfrm>
          <a:prstGeom prst="rect">
            <a:avLst/>
          </a:prstGeom>
        </p:spPr>
      </p:pic>
      <p:sp>
        <p:nvSpPr>
          <p:cNvPr id="8" name="TextBox 7">
            <a:extLst>
              <a:ext uri="{FF2B5EF4-FFF2-40B4-BE49-F238E27FC236}">
                <a16:creationId xmlns:a16="http://schemas.microsoft.com/office/drawing/2014/main" id="{1B71043F-FD8B-155D-7137-996FF0E3EC1E}"/>
              </a:ext>
            </a:extLst>
          </p:cNvPr>
          <p:cNvSpPr txBox="1"/>
          <p:nvPr/>
        </p:nvSpPr>
        <p:spPr>
          <a:xfrm>
            <a:off x="231142" y="778629"/>
            <a:ext cx="3769770" cy="1292662"/>
          </a:xfrm>
          <a:prstGeom prst="rect">
            <a:avLst/>
          </a:prstGeom>
          <a:noFill/>
        </p:spPr>
        <p:txBody>
          <a:bodyPr wrap="square" rtlCol="0">
            <a:spAutoFit/>
          </a:bodyPr>
          <a:lstStyle/>
          <a:p>
            <a:r>
              <a:rPr lang="en-GB" sz="3900" b="1" dirty="0">
                <a:solidFill>
                  <a:schemeClr val="bg1"/>
                </a:solidFill>
                <a:latin typeface="Aeonik 2.0" panose="020B0503030300000000" pitchFamily="34" charset="0"/>
              </a:rPr>
              <a:t>We help people thrive.</a:t>
            </a:r>
          </a:p>
        </p:txBody>
      </p:sp>
      <p:sp>
        <p:nvSpPr>
          <p:cNvPr id="9" name="TextBox 8">
            <a:extLst>
              <a:ext uri="{FF2B5EF4-FFF2-40B4-BE49-F238E27FC236}">
                <a16:creationId xmlns:a16="http://schemas.microsoft.com/office/drawing/2014/main" id="{1A0C37D8-E66E-D9DE-F8CA-3B9E4CDC46F9}"/>
              </a:ext>
            </a:extLst>
          </p:cNvPr>
          <p:cNvSpPr txBox="1"/>
          <p:nvPr/>
        </p:nvSpPr>
        <p:spPr>
          <a:xfrm>
            <a:off x="4297606" y="783604"/>
            <a:ext cx="7323398" cy="923330"/>
          </a:xfrm>
          <a:prstGeom prst="rect">
            <a:avLst/>
          </a:prstGeom>
          <a:noFill/>
        </p:spPr>
        <p:txBody>
          <a:bodyPr wrap="square" rtlCol="0">
            <a:spAutoFit/>
          </a:bodyPr>
          <a:lstStyle/>
          <a:p>
            <a:r>
              <a:rPr lang="en-GB" b="1" i="0" dirty="0">
                <a:effectLst/>
                <a:latin typeface="Aeonik 2.0" panose="020B0503030300000000" pitchFamily="34" charset="0"/>
              </a:rPr>
              <a:t>Realise is a collection of 450 knowledgeable professionals who deliver inspiring and meaningful training programmes. Our people-centred culture helps us inspire over 7,000 learners a year.</a:t>
            </a:r>
          </a:p>
        </p:txBody>
      </p:sp>
      <p:pic>
        <p:nvPicPr>
          <p:cNvPr id="12" name="Picture 11" descr="A white and black chat bubble&#10;&#10;Description automatically generated">
            <a:extLst>
              <a:ext uri="{FF2B5EF4-FFF2-40B4-BE49-F238E27FC236}">
                <a16:creationId xmlns:a16="http://schemas.microsoft.com/office/drawing/2014/main" id="{A7565102-FEA9-7EF6-053D-34D65EC110EF}"/>
              </a:ext>
            </a:extLst>
          </p:cNvPr>
          <p:cNvPicPr>
            <a:picLocks noChangeAspect="1"/>
          </p:cNvPicPr>
          <p:nvPr/>
        </p:nvPicPr>
        <p:blipFill>
          <a:blip r:embed="rId3"/>
          <a:stretch>
            <a:fillRect/>
          </a:stretch>
        </p:blipFill>
        <p:spPr>
          <a:xfrm>
            <a:off x="8500547" y="3428433"/>
            <a:ext cx="3576719" cy="3335618"/>
          </a:xfrm>
          <a:prstGeom prst="rect">
            <a:avLst/>
          </a:prstGeom>
        </p:spPr>
      </p:pic>
      <p:sp>
        <p:nvSpPr>
          <p:cNvPr id="14" name="TextBox 13">
            <a:extLst>
              <a:ext uri="{FF2B5EF4-FFF2-40B4-BE49-F238E27FC236}">
                <a16:creationId xmlns:a16="http://schemas.microsoft.com/office/drawing/2014/main" id="{16FAB3BD-3F50-F889-ABCC-CD11C4A07D63}"/>
              </a:ext>
            </a:extLst>
          </p:cNvPr>
          <p:cNvSpPr txBox="1"/>
          <p:nvPr/>
        </p:nvSpPr>
        <p:spPr>
          <a:xfrm>
            <a:off x="8905311" y="4344047"/>
            <a:ext cx="3171955" cy="1077218"/>
          </a:xfrm>
          <a:prstGeom prst="rect">
            <a:avLst/>
          </a:prstGeom>
          <a:noFill/>
        </p:spPr>
        <p:txBody>
          <a:bodyPr wrap="square" rtlCol="0">
            <a:spAutoFit/>
          </a:bodyPr>
          <a:lstStyle/>
          <a:p>
            <a:r>
              <a:rPr lang="en-GB" sz="3200" b="1" dirty="0">
                <a:latin typeface="Aeonik 2.0" panose="020B0503030300000000" pitchFamily="34" charset="0"/>
              </a:rPr>
              <a:t>Shaped by our behaviours.</a:t>
            </a:r>
          </a:p>
        </p:txBody>
      </p:sp>
      <p:sp>
        <p:nvSpPr>
          <p:cNvPr id="17" name="TextBox 16">
            <a:extLst>
              <a:ext uri="{FF2B5EF4-FFF2-40B4-BE49-F238E27FC236}">
                <a16:creationId xmlns:a16="http://schemas.microsoft.com/office/drawing/2014/main" id="{6C01ACE0-CE16-CD6B-0998-31BD867046BB}"/>
              </a:ext>
            </a:extLst>
          </p:cNvPr>
          <p:cNvSpPr txBox="1"/>
          <p:nvPr/>
        </p:nvSpPr>
        <p:spPr>
          <a:xfrm>
            <a:off x="635906" y="4614567"/>
            <a:ext cx="7323399" cy="923330"/>
          </a:xfrm>
          <a:prstGeom prst="rect">
            <a:avLst/>
          </a:prstGeom>
          <a:noFill/>
        </p:spPr>
        <p:txBody>
          <a:bodyPr wrap="square">
            <a:spAutoFit/>
          </a:bodyPr>
          <a:lstStyle/>
          <a:p>
            <a:r>
              <a:rPr lang="en-GB" b="1" dirty="0">
                <a:latin typeface="Aeonik 2.0" panose="020B0503030300000000" pitchFamily="34" charset="0"/>
              </a:rPr>
              <a:t>W</a:t>
            </a:r>
            <a:r>
              <a:rPr lang="en-GB" b="1" i="0" dirty="0">
                <a:effectLst/>
                <a:latin typeface="Aeonik 2.0" panose="020B0503030300000000" pitchFamily="34" charset="0"/>
              </a:rPr>
              <a:t>e pride ourselves on consistency and reliability. We believe that your chosen training provider should be one that you can rely on. We deliver on our promises and we’re always honest.</a:t>
            </a:r>
            <a:endParaRPr lang="en-GB" b="1" dirty="0">
              <a:latin typeface="Aeonik 2.0" panose="020B0503030300000000" pitchFamily="34" charset="0"/>
            </a:endParaRPr>
          </a:p>
        </p:txBody>
      </p:sp>
      <p:pic>
        <p:nvPicPr>
          <p:cNvPr id="18" name="Picture 17">
            <a:extLst>
              <a:ext uri="{FF2B5EF4-FFF2-40B4-BE49-F238E27FC236}">
                <a16:creationId xmlns:a16="http://schemas.microsoft.com/office/drawing/2014/main" id="{34182838-21F0-5E54-8951-D5F08B100B3D}"/>
              </a:ext>
            </a:extLst>
          </p:cNvPr>
          <p:cNvPicPr>
            <a:picLocks noChangeAspect="1"/>
          </p:cNvPicPr>
          <p:nvPr/>
        </p:nvPicPr>
        <p:blipFill rotWithShape="1">
          <a:blip r:embed="rId4"/>
          <a:srcRect l="22928" t="12633" r="23139" b="12635"/>
          <a:stretch/>
        </p:blipFill>
        <p:spPr>
          <a:xfrm flipH="1">
            <a:off x="-3573060" y="-2143721"/>
            <a:ext cx="3804202" cy="3351156"/>
          </a:xfrm>
          <a:prstGeom prst="rect">
            <a:avLst/>
          </a:prstGeom>
        </p:spPr>
      </p:pic>
      <p:sp>
        <p:nvSpPr>
          <p:cNvPr id="19" name="TextBox 18">
            <a:extLst>
              <a:ext uri="{FF2B5EF4-FFF2-40B4-BE49-F238E27FC236}">
                <a16:creationId xmlns:a16="http://schemas.microsoft.com/office/drawing/2014/main" id="{E8FC174D-0FD4-6CA1-8532-524D80C268F7}"/>
              </a:ext>
            </a:extLst>
          </p:cNvPr>
          <p:cNvSpPr txBox="1"/>
          <p:nvPr/>
        </p:nvSpPr>
        <p:spPr>
          <a:xfrm flipH="1">
            <a:off x="-3212313" y="-1448720"/>
            <a:ext cx="3271193" cy="1292662"/>
          </a:xfrm>
          <a:prstGeom prst="rect">
            <a:avLst/>
          </a:prstGeom>
          <a:noFill/>
        </p:spPr>
        <p:txBody>
          <a:bodyPr wrap="square" rtlCol="0">
            <a:spAutoFit/>
          </a:bodyPr>
          <a:lstStyle/>
          <a:p>
            <a:r>
              <a:rPr lang="en-GB" sz="3900" b="1" dirty="0">
                <a:latin typeface="Aeonik 2.0" panose="020B0503030300000000" pitchFamily="34" charset="0"/>
              </a:rPr>
              <a:t>OFSTED rated Good</a:t>
            </a:r>
          </a:p>
        </p:txBody>
      </p:sp>
      <p:pic>
        <p:nvPicPr>
          <p:cNvPr id="20" name="Picture 19" descr="A white and black chat bubble&#10;&#10;Description automatically generated">
            <a:extLst>
              <a:ext uri="{FF2B5EF4-FFF2-40B4-BE49-F238E27FC236}">
                <a16:creationId xmlns:a16="http://schemas.microsoft.com/office/drawing/2014/main" id="{C61B973D-FD3F-77CD-D44A-820DA3AE70D1}"/>
              </a:ext>
            </a:extLst>
          </p:cNvPr>
          <p:cNvPicPr>
            <a:picLocks noChangeAspect="1"/>
          </p:cNvPicPr>
          <p:nvPr/>
        </p:nvPicPr>
        <p:blipFill>
          <a:blip r:embed="rId3"/>
          <a:stretch>
            <a:fillRect/>
          </a:stretch>
        </p:blipFill>
        <p:spPr>
          <a:xfrm flipH="1">
            <a:off x="-3786054" y="6192748"/>
            <a:ext cx="3559453" cy="3319516"/>
          </a:xfrm>
          <a:prstGeom prst="rect">
            <a:avLst/>
          </a:prstGeom>
        </p:spPr>
      </p:pic>
      <p:sp>
        <p:nvSpPr>
          <p:cNvPr id="21" name="TextBox 20">
            <a:extLst>
              <a:ext uri="{FF2B5EF4-FFF2-40B4-BE49-F238E27FC236}">
                <a16:creationId xmlns:a16="http://schemas.microsoft.com/office/drawing/2014/main" id="{74308884-C926-CA66-6A89-B99495308302}"/>
              </a:ext>
            </a:extLst>
          </p:cNvPr>
          <p:cNvSpPr txBox="1"/>
          <p:nvPr/>
        </p:nvSpPr>
        <p:spPr>
          <a:xfrm flipH="1">
            <a:off x="-3497794" y="6686670"/>
            <a:ext cx="3271193" cy="1892826"/>
          </a:xfrm>
          <a:prstGeom prst="rect">
            <a:avLst/>
          </a:prstGeom>
          <a:noFill/>
        </p:spPr>
        <p:txBody>
          <a:bodyPr wrap="square" rtlCol="0">
            <a:spAutoFit/>
          </a:bodyPr>
          <a:lstStyle/>
          <a:p>
            <a:r>
              <a:rPr lang="en-GB" sz="3900" b="1" dirty="0">
                <a:latin typeface="Aeonik 2.0" panose="020B0503030300000000" pitchFamily="34" charset="0"/>
              </a:rPr>
              <a:t>2022 Provider of the year</a:t>
            </a:r>
          </a:p>
        </p:txBody>
      </p:sp>
      <p:pic>
        <p:nvPicPr>
          <p:cNvPr id="22" name="Picture 21" descr="A picture containing graphics">
            <a:extLst>
              <a:ext uri="{FF2B5EF4-FFF2-40B4-BE49-F238E27FC236}">
                <a16:creationId xmlns:a16="http://schemas.microsoft.com/office/drawing/2014/main" id="{5DD95AC6-2F93-298D-9003-B3BBDF8F3638}"/>
              </a:ext>
            </a:extLst>
          </p:cNvPr>
          <p:cNvPicPr>
            <a:picLocks noChangeAspect="1"/>
          </p:cNvPicPr>
          <p:nvPr/>
        </p:nvPicPr>
        <p:blipFill rotWithShape="1">
          <a:blip r:embed="rId2"/>
          <a:srcRect l="23293" t="13069" r="22362" b="12608"/>
          <a:stretch/>
        </p:blipFill>
        <p:spPr>
          <a:xfrm>
            <a:off x="11974200" y="-2229071"/>
            <a:ext cx="3769770" cy="3429000"/>
          </a:xfrm>
          <a:prstGeom prst="rect">
            <a:avLst/>
          </a:prstGeom>
        </p:spPr>
      </p:pic>
      <p:sp>
        <p:nvSpPr>
          <p:cNvPr id="23" name="TextBox 22">
            <a:extLst>
              <a:ext uri="{FF2B5EF4-FFF2-40B4-BE49-F238E27FC236}">
                <a16:creationId xmlns:a16="http://schemas.microsoft.com/office/drawing/2014/main" id="{AD0709F2-0719-7A05-E749-4DD8E246DD66}"/>
              </a:ext>
            </a:extLst>
          </p:cNvPr>
          <p:cNvSpPr txBox="1"/>
          <p:nvPr/>
        </p:nvSpPr>
        <p:spPr>
          <a:xfrm flipH="1">
            <a:off x="12338906" y="-1413051"/>
            <a:ext cx="3769770" cy="1292662"/>
          </a:xfrm>
          <a:prstGeom prst="rect">
            <a:avLst/>
          </a:prstGeom>
          <a:noFill/>
        </p:spPr>
        <p:txBody>
          <a:bodyPr wrap="square" rtlCol="0">
            <a:spAutoFit/>
          </a:bodyPr>
          <a:lstStyle/>
          <a:p>
            <a:r>
              <a:rPr lang="en-GB" sz="3900" b="1" dirty="0">
                <a:solidFill>
                  <a:schemeClr val="bg1"/>
                </a:solidFill>
                <a:latin typeface="Aeonik 2.0" panose="020B0503030300000000" pitchFamily="34" charset="0"/>
              </a:rPr>
              <a:t>35+ Years of experience</a:t>
            </a:r>
          </a:p>
        </p:txBody>
      </p:sp>
      <p:pic>
        <p:nvPicPr>
          <p:cNvPr id="24" name="Picture 23" descr="An orange bubble with black background&#10;&#10;Description automatically generated">
            <a:extLst>
              <a:ext uri="{FF2B5EF4-FFF2-40B4-BE49-F238E27FC236}">
                <a16:creationId xmlns:a16="http://schemas.microsoft.com/office/drawing/2014/main" id="{E12BCEF2-2AF2-B73E-3B48-49FA6ED547A2}"/>
              </a:ext>
            </a:extLst>
          </p:cNvPr>
          <p:cNvPicPr>
            <a:picLocks noChangeAspect="1"/>
          </p:cNvPicPr>
          <p:nvPr/>
        </p:nvPicPr>
        <p:blipFill rotWithShape="1">
          <a:blip r:embed="rId5"/>
          <a:srcRect l="23370" t="12072" r="23758" b="13837"/>
          <a:stretch/>
        </p:blipFill>
        <p:spPr>
          <a:xfrm>
            <a:off x="12077266" y="6192748"/>
            <a:ext cx="3769769" cy="3428096"/>
          </a:xfrm>
          <a:prstGeom prst="rect">
            <a:avLst/>
          </a:prstGeom>
        </p:spPr>
      </p:pic>
      <p:sp>
        <p:nvSpPr>
          <p:cNvPr id="25" name="TextBox 24">
            <a:extLst>
              <a:ext uri="{FF2B5EF4-FFF2-40B4-BE49-F238E27FC236}">
                <a16:creationId xmlns:a16="http://schemas.microsoft.com/office/drawing/2014/main" id="{64F8BFFC-6322-B58E-FC6A-CDC3E5EC9FE0}"/>
              </a:ext>
            </a:extLst>
          </p:cNvPr>
          <p:cNvSpPr txBox="1"/>
          <p:nvPr/>
        </p:nvSpPr>
        <p:spPr>
          <a:xfrm flipH="1">
            <a:off x="12610273" y="6908353"/>
            <a:ext cx="3271193" cy="1569660"/>
          </a:xfrm>
          <a:prstGeom prst="rect">
            <a:avLst/>
          </a:prstGeom>
          <a:noFill/>
        </p:spPr>
        <p:txBody>
          <a:bodyPr wrap="square" rtlCol="0">
            <a:spAutoFit/>
          </a:bodyPr>
          <a:lstStyle/>
          <a:p>
            <a:r>
              <a:rPr lang="en-GB" sz="3200" b="1" dirty="0">
                <a:solidFill>
                  <a:schemeClr val="bg1"/>
                </a:solidFill>
                <a:latin typeface="Aeonik 2.0" panose="020B0503030300000000" pitchFamily="34" charset="0"/>
              </a:rPr>
              <a:t>2</a:t>
            </a:r>
            <a:r>
              <a:rPr lang="en-GB" sz="3200" b="1" baseline="30000" dirty="0">
                <a:solidFill>
                  <a:schemeClr val="bg1"/>
                </a:solidFill>
                <a:latin typeface="Aeonik 2.0" panose="020B0503030300000000" pitchFamily="34" charset="0"/>
              </a:rPr>
              <a:t>nd</a:t>
            </a:r>
            <a:r>
              <a:rPr lang="en-GB" sz="3200" b="1" dirty="0">
                <a:solidFill>
                  <a:schemeClr val="bg1"/>
                </a:solidFill>
                <a:latin typeface="Aeonik 2.0" panose="020B0503030300000000" pitchFamily="34" charset="0"/>
              </a:rPr>
              <a:t> Place on Rate My Apprenticeship</a:t>
            </a:r>
          </a:p>
        </p:txBody>
      </p:sp>
    </p:spTree>
    <p:extLst>
      <p:ext uri="{BB962C8B-B14F-4D97-AF65-F5344CB8AC3E}">
        <p14:creationId xmlns:p14="http://schemas.microsoft.com/office/powerpoint/2010/main" val="15601288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BB9950-1E14-3BBA-C980-2122AECEE4F8}"/>
              </a:ext>
            </a:extLst>
          </p:cNvPr>
          <p:cNvSpPr txBox="1"/>
          <p:nvPr/>
        </p:nvSpPr>
        <p:spPr>
          <a:xfrm>
            <a:off x="3664450" y="2466935"/>
            <a:ext cx="1465780" cy="523220"/>
          </a:xfrm>
          <a:prstGeom prst="rect">
            <a:avLst/>
          </a:prstGeom>
          <a:noFill/>
        </p:spPr>
        <p:txBody>
          <a:bodyPr wrap="square" rtlCol="0">
            <a:spAutoFit/>
          </a:bodyPr>
          <a:lstStyle/>
          <a:p>
            <a:r>
              <a:rPr lang="en-GB" sz="2800" b="1" dirty="0">
                <a:solidFill>
                  <a:schemeClr val="bg1"/>
                </a:solidFill>
                <a:latin typeface="Aeonik 2.0" panose="020B0503030300000000" pitchFamily="34" charset="0"/>
              </a:rPr>
              <a:t>We are</a:t>
            </a:r>
          </a:p>
        </p:txBody>
      </p:sp>
      <p:pic>
        <p:nvPicPr>
          <p:cNvPr id="7" name="Picture 6" descr="A picture containing graphics">
            <a:extLst>
              <a:ext uri="{FF2B5EF4-FFF2-40B4-BE49-F238E27FC236}">
                <a16:creationId xmlns:a16="http://schemas.microsoft.com/office/drawing/2014/main" id="{F0EF1E17-AA15-13B9-2E0B-A00A0F29C763}"/>
              </a:ext>
            </a:extLst>
          </p:cNvPr>
          <p:cNvPicPr>
            <a:picLocks noChangeAspect="1"/>
          </p:cNvPicPr>
          <p:nvPr/>
        </p:nvPicPr>
        <p:blipFill rotWithShape="1">
          <a:blip r:embed="rId2"/>
          <a:srcRect l="23293" t="13069" r="22362" b="12608"/>
          <a:stretch/>
        </p:blipFill>
        <p:spPr>
          <a:xfrm flipH="1">
            <a:off x="-3769770" y="-2340254"/>
            <a:ext cx="3769770" cy="3429000"/>
          </a:xfrm>
          <a:prstGeom prst="rect">
            <a:avLst/>
          </a:prstGeom>
        </p:spPr>
      </p:pic>
      <p:sp>
        <p:nvSpPr>
          <p:cNvPr id="8" name="TextBox 7">
            <a:extLst>
              <a:ext uri="{FF2B5EF4-FFF2-40B4-BE49-F238E27FC236}">
                <a16:creationId xmlns:a16="http://schemas.microsoft.com/office/drawing/2014/main" id="{1B71043F-FD8B-155D-7137-996FF0E3EC1E}"/>
              </a:ext>
            </a:extLst>
          </p:cNvPr>
          <p:cNvSpPr txBox="1"/>
          <p:nvPr/>
        </p:nvSpPr>
        <p:spPr>
          <a:xfrm>
            <a:off x="-3538628" y="-1616702"/>
            <a:ext cx="3769770" cy="1292662"/>
          </a:xfrm>
          <a:prstGeom prst="rect">
            <a:avLst/>
          </a:prstGeom>
          <a:noFill/>
        </p:spPr>
        <p:txBody>
          <a:bodyPr wrap="square" rtlCol="0">
            <a:spAutoFit/>
          </a:bodyPr>
          <a:lstStyle/>
          <a:p>
            <a:r>
              <a:rPr lang="en-GB" sz="3900" b="1" dirty="0">
                <a:solidFill>
                  <a:schemeClr val="bg1"/>
                </a:solidFill>
                <a:latin typeface="Aeonik 2.0" panose="020B0503030300000000" pitchFamily="34" charset="0"/>
              </a:rPr>
              <a:t>We help people thrive.</a:t>
            </a:r>
          </a:p>
        </p:txBody>
      </p:sp>
      <p:pic>
        <p:nvPicPr>
          <p:cNvPr id="12" name="Picture 11" descr="A white and black chat bubble&#10;&#10;Description automatically generated">
            <a:extLst>
              <a:ext uri="{FF2B5EF4-FFF2-40B4-BE49-F238E27FC236}">
                <a16:creationId xmlns:a16="http://schemas.microsoft.com/office/drawing/2014/main" id="{A7565102-FEA9-7EF6-053D-34D65EC110EF}"/>
              </a:ext>
            </a:extLst>
          </p:cNvPr>
          <p:cNvPicPr>
            <a:picLocks noChangeAspect="1"/>
          </p:cNvPicPr>
          <p:nvPr/>
        </p:nvPicPr>
        <p:blipFill>
          <a:blip r:embed="rId3"/>
          <a:stretch>
            <a:fillRect/>
          </a:stretch>
        </p:blipFill>
        <p:spPr>
          <a:xfrm>
            <a:off x="12466371" y="6858000"/>
            <a:ext cx="3576719" cy="3335618"/>
          </a:xfrm>
          <a:prstGeom prst="rect">
            <a:avLst/>
          </a:prstGeom>
        </p:spPr>
      </p:pic>
      <p:sp>
        <p:nvSpPr>
          <p:cNvPr id="14" name="TextBox 13">
            <a:extLst>
              <a:ext uri="{FF2B5EF4-FFF2-40B4-BE49-F238E27FC236}">
                <a16:creationId xmlns:a16="http://schemas.microsoft.com/office/drawing/2014/main" id="{16FAB3BD-3F50-F889-ABCC-CD11C4A07D63}"/>
              </a:ext>
            </a:extLst>
          </p:cNvPr>
          <p:cNvSpPr txBox="1"/>
          <p:nvPr/>
        </p:nvSpPr>
        <p:spPr>
          <a:xfrm>
            <a:off x="12871135" y="7773614"/>
            <a:ext cx="3171955" cy="1077218"/>
          </a:xfrm>
          <a:prstGeom prst="rect">
            <a:avLst/>
          </a:prstGeom>
          <a:noFill/>
        </p:spPr>
        <p:txBody>
          <a:bodyPr wrap="square" rtlCol="0">
            <a:spAutoFit/>
          </a:bodyPr>
          <a:lstStyle/>
          <a:p>
            <a:r>
              <a:rPr lang="en-GB" sz="3200" b="1" dirty="0">
                <a:latin typeface="Aeonik 2.0" panose="020B0503030300000000" pitchFamily="34" charset="0"/>
              </a:rPr>
              <a:t>Shaped by our behaviours</a:t>
            </a:r>
          </a:p>
        </p:txBody>
      </p:sp>
      <p:pic>
        <p:nvPicPr>
          <p:cNvPr id="10" name="Picture 9">
            <a:extLst>
              <a:ext uri="{FF2B5EF4-FFF2-40B4-BE49-F238E27FC236}">
                <a16:creationId xmlns:a16="http://schemas.microsoft.com/office/drawing/2014/main" id="{117E4A98-02C9-7D4B-67B0-3F293E3894D7}"/>
              </a:ext>
            </a:extLst>
          </p:cNvPr>
          <p:cNvPicPr>
            <a:picLocks noChangeAspect="1"/>
          </p:cNvPicPr>
          <p:nvPr/>
        </p:nvPicPr>
        <p:blipFill rotWithShape="1">
          <a:blip r:embed="rId4"/>
          <a:srcRect l="22928" t="12633" r="23139" b="12635"/>
          <a:stretch/>
        </p:blipFill>
        <p:spPr>
          <a:xfrm flipH="1">
            <a:off x="231142" y="132921"/>
            <a:ext cx="3804202" cy="3351156"/>
          </a:xfrm>
          <a:prstGeom prst="rect">
            <a:avLst/>
          </a:prstGeom>
        </p:spPr>
      </p:pic>
      <p:sp>
        <p:nvSpPr>
          <p:cNvPr id="11" name="TextBox 10">
            <a:extLst>
              <a:ext uri="{FF2B5EF4-FFF2-40B4-BE49-F238E27FC236}">
                <a16:creationId xmlns:a16="http://schemas.microsoft.com/office/drawing/2014/main" id="{5896C3ED-EF80-4439-BA65-621D8277C8D7}"/>
              </a:ext>
            </a:extLst>
          </p:cNvPr>
          <p:cNvSpPr txBox="1"/>
          <p:nvPr/>
        </p:nvSpPr>
        <p:spPr>
          <a:xfrm flipH="1">
            <a:off x="591889" y="827922"/>
            <a:ext cx="3271193" cy="1292662"/>
          </a:xfrm>
          <a:prstGeom prst="rect">
            <a:avLst/>
          </a:prstGeom>
          <a:noFill/>
        </p:spPr>
        <p:txBody>
          <a:bodyPr wrap="square" rtlCol="0">
            <a:spAutoFit/>
          </a:bodyPr>
          <a:lstStyle/>
          <a:p>
            <a:r>
              <a:rPr lang="en-GB" sz="3900" b="1" dirty="0">
                <a:latin typeface="Aeonik 2.0" panose="020B0503030300000000" pitchFamily="34" charset="0"/>
              </a:rPr>
              <a:t>OFSTED rated Good.</a:t>
            </a:r>
          </a:p>
        </p:txBody>
      </p:sp>
      <p:pic>
        <p:nvPicPr>
          <p:cNvPr id="13" name="Picture 12" descr="A picture containing graphics">
            <a:extLst>
              <a:ext uri="{FF2B5EF4-FFF2-40B4-BE49-F238E27FC236}">
                <a16:creationId xmlns:a16="http://schemas.microsoft.com/office/drawing/2014/main" id="{AB9036A9-651B-8E9D-1EC2-0E8F415DAFED}"/>
              </a:ext>
            </a:extLst>
          </p:cNvPr>
          <p:cNvPicPr>
            <a:picLocks noChangeAspect="1"/>
          </p:cNvPicPr>
          <p:nvPr/>
        </p:nvPicPr>
        <p:blipFill rotWithShape="1">
          <a:blip r:embed="rId2"/>
          <a:srcRect l="23293" t="13069" r="22362" b="12608"/>
          <a:stretch/>
        </p:blipFill>
        <p:spPr>
          <a:xfrm>
            <a:off x="8191088" y="132921"/>
            <a:ext cx="3769770" cy="3429000"/>
          </a:xfrm>
          <a:prstGeom prst="rect">
            <a:avLst/>
          </a:prstGeom>
        </p:spPr>
      </p:pic>
      <p:sp>
        <p:nvSpPr>
          <p:cNvPr id="15" name="TextBox 14">
            <a:extLst>
              <a:ext uri="{FF2B5EF4-FFF2-40B4-BE49-F238E27FC236}">
                <a16:creationId xmlns:a16="http://schemas.microsoft.com/office/drawing/2014/main" id="{ED9D52C3-AB50-0F81-E5DD-9D4BD58099B5}"/>
              </a:ext>
            </a:extLst>
          </p:cNvPr>
          <p:cNvSpPr txBox="1"/>
          <p:nvPr/>
        </p:nvSpPr>
        <p:spPr>
          <a:xfrm flipH="1">
            <a:off x="8555794" y="948941"/>
            <a:ext cx="3769770" cy="1292662"/>
          </a:xfrm>
          <a:prstGeom prst="rect">
            <a:avLst/>
          </a:prstGeom>
          <a:noFill/>
        </p:spPr>
        <p:txBody>
          <a:bodyPr wrap="square" rtlCol="0">
            <a:spAutoFit/>
          </a:bodyPr>
          <a:lstStyle/>
          <a:p>
            <a:r>
              <a:rPr lang="en-GB" sz="3900" b="1" dirty="0">
                <a:solidFill>
                  <a:schemeClr val="bg1"/>
                </a:solidFill>
                <a:latin typeface="Aeonik 2.0" panose="020B0503030300000000" pitchFamily="34" charset="0"/>
              </a:rPr>
              <a:t>35+ Years of experience.</a:t>
            </a:r>
          </a:p>
        </p:txBody>
      </p:sp>
      <p:pic>
        <p:nvPicPr>
          <p:cNvPr id="16" name="Picture 15" descr="A white and black chat bubble&#10;&#10;Description automatically generated">
            <a:extLst>
              <a:ext uri="{FF2B5EF4-FFF2-40B4-BE49-F238E27FC236}">
                <a16:creationId xmlns:a16="http://schemas.microsoft.com/office/drawing/2014/main" id="{BA06D2EA-1402-B8C9-E34A-F6674E3CB691}"/>
              </a:ext>
            </a:extLst>
          </p:cNvPr>
          <p:cNvPicPr>
            <a:picLocks noChangeAspect="1"/>
          </p:cNvPicPr>
          <p:nvPr/>
        </p:nvPicPr>
        <p:blipFill>
          <a:blip r:embed="rId3"/>
          <a:stretch>
            <a:fillRect/>
          </a:stretch>
        </p:blipFill>
        <p:spPr>
          <a:xfrm flipH="1">
            <a:off x="231141" y="3429000"/>
            <a:ext cx="3559453" cy="3319516"/>
          </a:xfrm>
          <a:prstGeom prst="rect">
            <a:avLst/>
          </a:prstGeom>
        </p:spPr>
      </p:pic>
      <p:sp>
        <p:nvSpPr>
          <p:cNvPr id="18" name="TextBox 17">
            <a:extLst>
              <a:ext uri="{FF2B5EF4-FFF2-40B4-BE49-F238E27FC236}">
                <a16:creationId xmlns:a16="http://schemas.microsoft.com/office/drawing/2014/main" id="{0E446238-D4EA-F0E0-DD6F-3B40E1AB4149}"/>
              </a:ext>
            </a:extLst>
          </p:cNvPr>
          <p:cNvSpPr txBox="1"/>
          <p:nvPr/>
        </p:nvSpPr>
        <p:spPr>
          <a:xfrm flipH="1">
            <a:off x="519401" y="3922922"/>
            <a:ext cx="3271193" cy="1892826"/>
          </a:xfrm>
          <a:prstGeom prst="rect">
            <a:avLst/>
          </a:prstGeom>
          <a:noFill/>
        </p:spPr>
        <p:txBody>
          <a:bodyPr wrap="square" rtlCol="0">
            <a:spAutoFit/>
          </a:bodyPr>
          <a:lstStyle/>
          <a:p>
            <a:r>
              <a:rPr lang="en-GB" sz="3900" b="1" dirty="0">
                <a:latin typeface="Aeonik 2.0" panose="020B0503030300000000" pitchFamily="34" charset="0"/>
              </a:rPr>
              <a:t>2022 Provider of the year.</a:t>
            </a:r>
          </a:p>
        </p:txBody>
      </p:sp>
      <p:pic>
        <p:nvPicPr>
          <p:cNvPr id="22" name="Picture 21" descr="An orange bubble with black background&#10;&#10;Description automatically generated">
            <a:extLst>
              <a:ext uri="{FF2B5EF4-FFF2-40B4-BE49-F238E27FC236}">
                <a16:creationId xmlns:a16="http://schemas.microsoft.com/office/drawing/2014/main" id="{5858D259-6ED1-ED92-5033-F107E46AC10D}"/>
              </a:ext>
            </a:extLst>
          </p:cNvPr>
          <p:cNvPicPr>
            <a:picLocks noChangeAspect="1"/>
          </p:cNvPicPr>
          <p:nvPr/>
        </p:nvPicPr>
        <p:blipFill rotWithShape="1">
          <a:blip r:embed="rId5"/>
          <a:srcRect l="23370" t="12072" r="23758" b="13837"/>
          <a:stretch/>
        </p:blipFill>
        <p:spPr>
          <a:xfrm>
            <a:off x="8156658" y="3429000"/>
            <a:ext cx="3769769" cy="3428096"/>
          </a:xfrm>
          <a:prstGeom prst="rect">
            <a:avLst/>
          </a:prstGeom>
        </p:spPr>
      </p:pic>
      <p:sp>
        <p:nvSpPr>
          <p:cNvPr id="20" name="TextBox 19">
            <a:extLst>
              <a:ext uri="{FF2B5EF4-FFF2-40B4-BE49-F238E27FC236}">
                <a16:creationId xmlns:a16="http://schemas.microsoft.com/office/drawing/2014/main" id="{ABF3BAF8-1686-BC3F-490C-B63D2A5F8C44}"/>
              </a:ext>
            </a:extLst>
          </p:cNvPr>
          <p:cNvSpPr txBox="1"/>
          <p:nvPr/>
        </p:nvSpPr>
        <p:spPr>
          <a:xfrm flipH="1">
            <a:off x="8689665" y="4144605"/>
            <a:ext cx="3271193" cy="1569660"/>
          </a:xfrm>
          <a:prstGeom prst="rect">
            <a:avLst/>
          </a:prstGeom>
          <a:noFill/>
        </p:spPr>
        <p:txBody>
          <a:bodyPr wrap="square" rtlCol="0">
            <a:spAutoFit/>
          </a:bodyPr>
          <a:lstStyle/>
          <a:p>
            <a:r>
              <a:rPr lang="en-GB" sz="3200" b="1" dirty="0">
                <a:solidFill>
                  <a:schemeClr val="bg1"/>
                </a:solidFill>
                <a:latin typeface="Aeonik 2.0" panose="020B0503030300000000" pitchFamily="34" charset="0"/>
              </a:rPr>
              <a:t>2</a:t>
            </a:r>
            <a:r>
              <a:rPr lang="en-GB" sz="3200" b="1" baseline="30000" dirty="0">
                <a:solidFill>
                  <a:schemeClr val="bg1"/>
                </a:solidFill>
                <a:latin typeface="Aeonik 2.0" panose="020B0503030300000000" pitchFamily="34" charset="0"/>
              </a:rPr>
              <a:t>nd</a:t>
            </a:r>
            <a:r>
              <a:rPr lang="en-GB" sz="3200" b="1" dirty="0">
                <a:solidFill>
                  <a:schemeClr val="bg1"/>
                </a:solidFill>
                <a:latin typeface="Aeonik 2.0" panose="020B0503030300000000" pitchFamily="34" charset="0"/>
              </a:rPr>
              <a:t> Place on Rate My Apprenticeship.</a:t>
            </a:r>
          </a:p>
        </p:txBody>
      </p:sp>
      <p:pic>
        <p:nvPicPr>
          <p:cNvPr id="23" name="Picture 22" descr="A picture containing graphics">
            <a:extLst>
              <a:ext uri="{FF2B5EF4-FFF2-40B4-BE49-F238E27FC236}">
                <a16:creationId xmlns:a16="http://schemas.microsoft.com/office/drawing/2014/main" id="{76864A6D-CAB2-C131-4FDF-F9BC4F9928B8}"/>
              </a:ext>
            </a:extLst>
          </p:cNvPr>
          <p:cNvPicPr>
            <a:picLocks noChangeAspect="1"/>
          </p:cNvPicPr>
          <p:nvPr/>
        </p:nvPicPr>
        <p:blipFill rotWithShape="1">
          <a:blip r:embed="rId2"/>
          <a:srcRect l="23293" t="13069" r="22362" b="12608"/>
          <a:stretch/>
        </p:blipFill>
        <p:spPr>
          <a:xfrm flipH="1">
            <a:off x="-4020689" y="-3137174"/>
            <a:ext cx="4149090" cy="3774032"/>
          </a:xfrm>
          <a:prstGeom prst="rect">
            <a:avLst/>
          </a:prstGeom>
        </p:spPr>
      </p:pic>
      <p:sp>
        <p:nvSpPr>
          <p:cNvPr id="24" name="TextBox 23">
            <a:extLst>
              <a:ext uri="{FF2B5EF4-FFF2-40B4-BE49-F238E27FC236}">
                <a16:creationId xmlns:a16="http://schemas.microsoft.com/office/drawing/2014/main" id="{23778B12-319F-27DE-BD17-BA956DEA8982}"/>
              </a:ext>
            </a:extLst>
          </p:cNvPr>
          <p:cNvSpPr txBox="1"/>
          <p:nvPr/>
        </p:nvSpPr>
        <p:spPr>
          <a:xfrm>
            <a:off x="-3352034" y="-2373805"/>
            <a:ext cx="2811780" cy="1323439"/>
          </a:xfrm>
          <a:prstGeom prst="rect">
            <a:avLst/>
          </a:prstGeom>
          <a:noFill/>
        </p:spPr>
        <p:txBody>
          <a:bodyPr wrap="square" rtlCol="0">
            <a:spAutoFit/>
          </a:bodyPr>
          <a:lstStyle/>
          <a:p>
            <a:r>
              <a:rPr lang="en-GB" sz="4000" b="1" dirty="0">
                <a:solidFill>
                  <a:schemeClr val="bg1"/>
                </a:solidFill>
                <a:latin typeface="Aeonik 2.0" panose="020B0503030300000000" pitchFamily="34" charset="0"/>
              </a:rPr>
              <a:t>It’s a game changer.</a:t>
            </a:r>
          </a:p>
        </p:txBody>
      </p:sp>
      <p:pic>
        <p:nvPicPr>
          <p:cNvPr id="25" name="Picture 24">
            <a:extLst>
              <a:ext uri="{FF2B5EF4-FFF2-40B4-BE49-F238E27FC236}">
                <a16:creationId xmlns:a16="http://schemas.microsoft.com/office/drawing/2014/main" id="{54B7E40E-091F-8B5D-751D-FD3CAA39FB9F}"/>
              </a:ext>
            </a:extLst>
          </p:cNvPr>
          <p:cNvPicPr>
            <a:picLocks noChangeAspect="1"/>
          </p:cNvPicPr>
          <p:nvPr/>
        </p:nvPicPr>
        <p:blipFill rotWithShape="1">
          <a:blip r:embed="rId4"/>
          <a:srcRect l="22928" t="12633" r="23139" b="12635"/>
          <a:stretch/>
        </p:blipFill>
        <p:spPr>
          <a:xfrm>
            <a:off x="13023272" y="3745687"/>
            <a:ext cx="3804202" cy="3351156"/>
          </a:xfrm>
          <a:prstGeom prst="rect">
            <a:avLst/>
          </a:prstGeom>
        </p:spPr>
      </p:pic>
      <p:sp>
        <p:nvSpPr>
          <p:cNvPr id="26" name="TextBox 25">
            <a:extLst>
              <a:ext uri="{FF2B5EF4-FFF2-40B4-BE49-F238E27FC236}">
                <a16:creationId xmlns:a16="http://schemas.microsoft.com/office/drawing/2014/main" id="{9A08750A-35A7-0960-31BA-45F2FEBA3C69}"/>
              </a:ext>
            </a:extLst>
          </p:cNvPr>
          <p:cNvSpPr txBox="1"/>
          <p:nvPr/>
        </p:nvSpPr>
        <p:spPr>
          <a:xfrm>
            <a:off x="13735742" y="4414513"/>
            <a:ext cx="2811780" cy="1323439"/>
          </a:xfrm>
          <a:prstGeom prst="rect">
            <a:avLst/>
          </a:prstGeom>
          <a:noFill/>
        </p:spPr>
        <p:txBody>
          <a:bodyPr wrap="square" rtlCol="0">
            <a:spAutoFit/>
          </a:bodyPr>
          <a:lstStyle/>
          <a:p>
            <a:r>
              <a:rPr lang="en-GB" sz="4000" b="1" dirty="0">
                <a:latin typeface="Aeonik 2.0" panose="020B0503030300000000" pitchFamily="34" charset="0"/>
              </a:rPr>
              <a:t>It’s a game changer.</a:t>
            </a:r>
          </a:p>
        </p:txBody>
      </p:sp>
    </p:spTree>
    <p:extLst>
      <p:ext uri="{BB962C8B-B14F-4D97-AF65-F5344CB8AC3E}">
        <p14:creationId xmlns:p14="http://schemas.microsoft.com/office/powerpoint/2010/main" val="15548938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23"/>
                                        </p:tgtEl>
                                      </p:cBhvr>
                                    </p:animEffect>
                                    <p:animScale>
                                      <p:cBhvr>
                                        <p:cTn id="7" dur="250" autoRev="1" fill="hold"/>
                                        <p:tgtEl>
                                          <p:spTgt spid="23"/>
                                        </p:tgtEl>
                                      </p:cBhvr>
                                      <p:by x="105000" y="105000"/>
                                    </p:animScale>
                                  </p:childTnLst>
                                </p:cTn>
                              </p:par>
                              <p:par>
                                <p:cTn id="8" presetID="26" presetClass="emph" presetSubtype="0" fill="hold" grpId="0" nodeType="withEffect">
                                  <p:stCondLst>
                                    <p:cond delay="0"/>
                                  </p:stCondLst>
                                  <p:childTnLst>
                                    <p:animEffect transition="out" filter="fade">
                                      <p:cBhvr>
                                        <p:cTn id="9" dur="500" tmFilter="0, 0; .2, .5; .8, .5; 1, 0"/>
                                        <p:tgtEl>
                                          <p:spTgt spid="24"/>
                                        </p:tgtEl>
                                      </p:cBhvr>
                                    </p:animEffect>
                                    <p:animScale>
                                      <p:cBhvr>
                                        <p:cTn id="10" dur="250" autoRev="1" fill="hold"/>
                                        <p:tgtEl>
                                          <p:spTgt spid="2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graphics">
            <a:extLst>
              <a:ext uri="{FF2B5EF4-FFF2-40B4-BE49-F238E27FC236}">
                <a16:creationId xmlns:a16="http://schemas.microsoft.com/office/drawing/2014/main" id="{AC703D0F-E7B3-14A9-FBB2-EEB83DF59C94}"/>
              </a:ext>
            </a:extLst>
          </p:cNvPr>
          <p:cNvPicPr>
            <a:picLocks noChangeAspect="1"/>
          </p:cNvPicPr>
          <p:nvPr/>
        </p:nvPicPr>
        <p:blipFill rotWithShape="1">
          <a:blip r:embed="rId2"/>
          <a:srcRect l="23293" t="13069" r="22362" b="12608"/>
          <a:stretch/>
        </p:blipFill>
        <p:spPr>
          <a:xfrm flipH="1">
            <a:off x="3336648" y="668826"/>
            <a:ext cx="4149090" cy="3774032"/>
          </a:xfrm>
          <a:prstGeom prst="rect">
            <a:avLst/>
          </a:prstGeom>
        </p:spPr>
      </p:pic>
      <p:pic>
        <p:nvPicPr>
          <p:cNvPr id="6" name="Picture 5">
            <a:extLst>
              <a:ext uri="{FF2B5EF4-FFF2-40B4-BE49-F238E27FC236}">
                <a16:creationId xmlns:a16="http://schemas.microsoft.com/office/drawing/2014/main" id="{D29B1197-32A3-884B-9280-C186BFD72C14}"/>
              </a:ext>
            </a:extLst>
          </p:cNvPr>
          <p:cNvPicPr>
            <a:picLocks noChangeAspect="1"/>
          </p:cNvPicPr>
          <p:nvPr/>
        </p:nvPicPr>
        <p:blipFill rotWithShape="1">
          <a:blip r:embed="rId3"/>
          <a:srcRect l="22928" t="12633" r="23139" b="12635"/>
          <a:stretch/>
        </p:blipFill>
        <p:spPr>
          <a:xfrm>
            <a:off x="4513939" y="2767280"/>
            <a:ext cx="3804202" cy="3351156"/>
          </a:xfrm>
          <a:prstGeom prst="rect">
            <a:avLst/>
          </a:prstGeom>
        </p:spPr>
      </p:pic>
      <p:sp>
        <p:nvSpPr>
          <p:cNvPr id="5" name="TextBox 4">
            <a:extLst>
              <a:ext uri="{FF2B5EF4-FFF2-40B4-BE49-F238E27FC236}">
                <a16:creationId xmlns:a16="http://schemas.microsoft.com/office/drawing/2014/main" id="{96C6ED5E-470C-9C94-6D38-9A8AC5E7F589}"/>
              </a:ext>
            </a:extLst>
          </p:cNvPr>
          <p:cNvSpPr txBox="1"/>
          <p:nvPr/>
        </p:nvSpPr>
        <p:spPr>
          <a:xfrm>
            <a:off x="5226409" y="3436106"/>
            <a:ext cx="2811780" cy="1323439"/>
          </a:xfrm>
          <a:prstGeom prst="rect">
            <a:avLst/>
          </a:prstGeom>
          <a:noFill/>
        </p:spPr>
        <p:txBody>
          <a:bodyPr wrap="square" rtlCol="0">
            <a:spAutoFit/>
          </a:bodyPr>
          <a:lstStyle/>
          <a:p>
            <a:r>
              <a:rPr lang="en-GB" sz="4000" b="1" dirty="0">
                <a:latin typeface="Aeonik 2.0" panose="020B0503030300000000" pitchFamily="34" charset="0"/>
              </a:rPr>
              <a:t>It’s a game changer.</a:t>
            </a:r>
          </a:p>
        </p:txBody>
      </p:sp>
      <p:sp>
        <p:nvSpPr>
          <p:cNvPr id="7" name="TextBox 6">
            <a:extLst>
              <a:ext uri="{FF2B5EF4-FFF2-40B4-BE49-F238E27FC236}">
                <a16:creationId xmlns:a16="http://schemas.microsoft.com/office/drawing/2014/main" id="{2F96B00F-DECC-C437-B357-550A6C9D5178}"/>
              </a:ext>
            </a:extLst>
          </p:cNvPr>
          <p:cNvSpPr txBox="1"/>
          <p:nvPr/>
        </p:nvSpPr>
        <p:spPr>
          <a:xfrm>
            <a:off x="3765272" y="1415495"/>
            <a:ext cx="3480435" cy="1200329"/>
          </a:xfrm>
          <a:prstGeom prst="rect">
            <a:avLst/>
          </a:prstGeom>
          <a:noFill/>
        </p:spPr>
        <p:txBody>
          <a:bodyPr wrap="square" rtlCol="0">
            <a:spAutoFit/>
          </a:bodyPr>
          <a:lstStyle/>
          <a:p>
            <a:r>
              <a:rPr lang="en-GB" sz="3600" b="1" dirty="0">
                <a:solidFill>
                  <a:schemeClr val="bg1"/>
                </a:solidFill>
                <a:latin typeface="Aeonik 2.0" panose="020B0503030300000000" pitchFamily="34" charset="0"/>
              </a:rPr>
              <a:t>Project Management?</a:t>
            </a:r>
          </a:p>
        </p:txBody>
      </p:sp>
      <p:sp>
        <p:nvSpPr>
          <p:cNvPr id="8" name="TextBox 7">
            <a:extLst>
              <a:ext uri="{FF2B5EF4-FFF2-40B4-BE49-F238E27FC236}">
                <a16:creationId xmlns:a16="http://schemas.microsoft.com/office/drawing/2014/main" id="{7EBDF43C-228B-63CD-45A8-A3FB6EFFF323}"/>
              </a:ext>
            </a:extLst>
          </p:cNvPr>
          <p:cNvSpPr txBox="1"/>
          <p:nvPr/>
        </p:nvSpPr>
        <p:spPr>
          <a:xfrm>
            <a:off x="465277" y="1084034"/>
            <a:ext cx="2936598" cy="1200329"/>
          </a:xfrm>
          <a:prstGeom prst="rect">
            <a:avLst/>
          </a:prstGeom>
          <a:noFill/>
        </p:spPr>
        <p:txBody>
          <a:bodyPr wrap="square" rtlCol="0">
            <a:spAutoFit/>
          </a:bodyPr>
          <a:lstStyle/>
          <a:p>
            <a:r>
              <a:rPr lang="en-GB" b="1" dirty="0">
                <a:latin typeface="Aeonik 2.0" panose="020B0503030300000000" pitchFamily="34" charset="0"/>
              </a:rPr>
              <a:t>41% of Project Professionals have less than 5 years of experience.</a:t>
            </a:r>
          </a:p>
        </p:txBody>
      </p:sp>
      <p:sp>
        <p:nvSpPr>
          <p:cNvPr id="9" name="TextBox 8">
            <a:extLst>
              <a:ext uri="{FF2B5EF4-FFF2-40B4-BE49-F238E27FC236}">
                <a16:creationId xmlns:a16="http://schemas.microsoft.com/office/drawing/2014/main" id="{ED9A8361-F224-7810-824D-0BD8E21E1BC5}"/>
              </a:ext>
            </a:extLst>
          </p:cNvPr>
          <p:cNvSpPr txBox="1"/>
          <p:nvPr/>
        </p:nvSpPr>
        <p:spPr>
          <a:xfrm>
            <a:off x="465277" y="2767280"/>
            <a:ext cx="2936598" cy="1200329"/>
          </a:xfrm>
          <a:prstGeom prst="rect">
            <a:avLst/>
          </a:prstGeom>
          <a:noFill/>
        </p:spPr>
        <p:txBody>
          <a:bodyPr wrap="square" rtlCol="0">
            <a:spAutoFit/>
          </a:bodyPr>
          <a:lstStyle/>
          <a:p>
            <a:r>
              <a:rPr lang="en-GB" b="1" dirty="0">
                <a:latin typeface="Aeonik 2.0" panose="020B0503030300000000" pitchFamily="34" charset="0"/>
              </a:rPr>
              <a:t>61% of organisations worry about a lack of skills to deliver projects successfully.</a:t>
            </a:r>
          </a:p>
        </p:txBody>
      </p:sp>
      <p:sp>
        <p:nvSpPr>
          <p:cNvPr id="10" name="TextBox 9">
            <a:extLst>
              <a:ext uri="{FF2B5EF4-FFF2-40B4-BE49-F238E27FC236}">
                <a16:creationId xmlns:a16="http://schemas.microsoft.com/office/drawing/2014/main" id="{B4B3623B-2318-5D4F-AADC-D812CD044925}"/>
              </a:ext>
            </a:extLst>
          </p:cNvPr>
          <p:cNvSpPr txBox="1"/>
          <p:nvPr/>
        </p:nvSpPr>
        <p:spPr>
          <a:xfrm>
            <a:off x="465277" y="4231214"/>
            <a:ext cx="2936598" cy="1477328"/>
          </a:xfrm>
          <a:prstGeom prst="rect">
            <a:avLst/>
          </a:prstGeom>
          <a:noFill/>
        </p:spPr>
        <p:txBody>
          <a:bodyPr wrap="square" rtlCol="0">
            <a:spAutoFit/>
          </a:bodyPr>
          <a:lstStyle/>
          <a:p>
            <a:r>
              <a:rPr lang="en-GB" b="1" dirty="0">
                <a:latin typeface="Aeonik 2.0" panose="020B0503030300000000" pitchFamily="34" charset="0"/>
              </a:rPr>
              <a:t>85% of PM apprentices are satisfied within their roles, with 81% of Project Professionals also feeling satisfied in their job.</a:t>
            </a:r>
          </a:p>
        </p:txBody>
      </p:sp>
      <p:sp>
        <p:nvSpPr>
          <p:cNvPr id="11" name="TextBox 10">
            <a:extLst>
              <a:ext uri="{FF2B5EF4-FFF2-40B4-BE49-F238E27FC236}">
                <a16:creationId xmlns:a16="http://schemas.microsoft.com/office/drawing/2014/main" id="{DDB19BAD-6D6B-6E6D-4F7A-838094DBF711}"/>
              </a:ext>
            </a:extLst>
          </p:cNvPr>
          <p:cNvSpPr txBox="1"/>
          <p:nvPr/>
        </p:nvSpPr>
        <p:spPr>
          <a:xfrm>
            <a:off x="8610600" y="1084034"/>
            <a:ext cx="2936598" cy="1200329"/>
          </a:xfrm>
          <a:prstGeom prst="rect">
            <a:avLst/>
          </a:prstGeom>
          <a:noFill/>
        </p:spPr>
        <p:txBody>
          <a:bodyPr wrap="square" rtlCol="0">
            <a:spAutoFit/>
          </a:bodyPr>
          <a:lstStyle/>
          <a:p>
            <a:r>
              <a:rPr lang="en-GB" b="1" dirty="0">
                <a:latin typeface="Aeonik 2.0" panose="020B0503030300000000" pitchFamily="34" charset="0"/>
              </a:rPr>
              <a:t>The number of highly experienced Project Professionals in the industry is dropping.</a:t>
            </a:r>
          </a:p>
        </p:txBody>
      </p:sp>
      <p:sp>
        <p:nvSpPr>
          <p:cNvPr id="12" name="TextBox 11">
            <a:extLst>
              <a:ext uri="{FF2B5EF4-FFF2-40B4-BE49-F238E27FC236}">
                <a16:creationId xmlns:a16="http://schemas.microsoft.com/office/drawing/2014/main" id="{A2EB4FF4-AA4E-F267-DD29-79543A96E452}"/>
              </a:ext>
            </a:extLst>
          </p:cNvPr>
          <p:cNvSpPr txBox="1"/>
          <p:nvPr/>
        </p:nvSpPr>
        <p:spPr>
          <a:xfrm>
            <a:off x="8610600" y="4573638"/>
            <a:ext cx="2936598" cy="923330"/>
          </a:xfrm>
          <a:prstGeom prst="rect">
            <a:avLst/>
          </a:prstGeom>
          <a:noFill/>
        </p:spPr>
        <p:txBody>
          <a:bodyPr wrap="square" rtlCol="0">
            <a:spAutoFit/>
          </a:bodyPr>
          <a:lstStyle/>
          <a:p>
            <a:r>
              <a:rPr lang="en-GB" b="1" dirty="0">
                <a:latin typeface="Aeonik 2.0" panose="020B0503030300000000" pitchFamily="34" charset="0"/>
              </a:rPr>
              <a:t>The average cost of projects in the UK is just under £100,000,000.</a:t>
            </a:r>
          </a:p>
        </p:txBody>
      </p:sp>
      <p:sp>
        <p:nvSpPr>
          <p:cNvPr id="13" name="TextBox 12">
            <a:extLst>
              <a:ext uri="{FF2B5EF4-FFF2-40B4-BE49-F238E27FC236}">
                <a16:creationId xmlns:a16="http://schemas.microsoft.com/office/drawing/2014/main" id="{277E9A1B-3DE0-65BC-FEE3-C391C1871D5F}"/>
              </a:ext>
            </a:extLst>
          </p:cNvPr>
          <p:cNvSpPr txBox="1"/>
          <p:nvPr/>
        </p:nvSpPr>
        <p:spPr>
          <a:xfrm>
            <a:off x="8597802" y="2767280"/>
            <a:ext cx="2936598" cy="1477328"/>
          </a:xfrm>
          <a:prstGeom prst="rect">
            <a:avLst/>
          </a:prstGeom>
          <a:noFill/>
        </p:spPr>
        <p:txBody>
          <a:bodyPr wrap="square" rtlCol="0">
            <a:spAutoFit/>
          </a:bodyPr>
          <a:lstStyle/>
          <a:p>
            <a:r>
              <a:rPr lang="en-GB" b="1" dirty="0">
                <a:latin typeface="Aeonik 2.0" panose="020B0503030300000000" pitchFamily="34" charset="0"/>
              </a:rPr>
              <a:t>67% of organisations worry about being able to recruit the skills needed to deliver projects successfully.</a:t>
            </a:r>
          </a:p>
        </p:txBody>
      </p:sp>
      <p:sp>
        <p:nvSpPr>
          <p:cNvPr id="14" name="Rectangle: Rounded Corners 13">
            <a:extLst>
              <a:ext uri="{FF2B5EF4-FFF2-40B4-BE49-F238E27FC236}">
                <a16:creationId xmlns:a16="http://schemas.microsoft.com/office/drawing/2014/main" id="{9ED024C8-F6E8-AC96-4700-9A9237A9B854}"/>
              </a:ext>
            </a:extLst>
          </p:cNvPr>
          <p:cNvSpPr/>
          <p:nvPr/>
        </p:nvSpPr>
        <p:spPr>
          <a:xfrm>
            <a:off x="16139160" y="301128"/>
            <a:ext cx="2960370" cy="1691640"/>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Strategic Change</a:t>
            </a:r>
          </a:p>
          <a:p>
            <a:pPr algn="ctr"/>
            <a:endParaRPr lang="en-GB" b="1" dirty="0">
              <a:solidFill>
                <a:schemeClr val="tx1"/>
              </a:solidFill>
              <a:latin typeface="Aeonik 2.0" panose="020B0503030300000000" pitchFamily="34" charset="0"/>
            </a:endParaRPr>
          </a:p>
          <a:p>
            <a:pPr algn="ctr"/>
            <a:endParaRPr lang="en-GB" b="1" dirty="0">
              <a:solidFill>
                <a:schemeClr val="tx1"/>
              </a:solidFill>
              <a:latin typeface="Aeonik 2.0" panose="020B0503030300000000" pitchFamily="34" charset="0"/>
            </a:endParaRPr>
          </a:p>
          <a:p>
            <a:pPr algn="ctr"/>
            <a:endParaRPr lang="en-GB" b="1" dirty="0">
              <a:solidFill>
                <a:schemeClr val="tx1"/>
              </a:solidFill>
              <a:latin typeface="Aeonik 2.0" panose="020B0503030300000000" pitchFamily="34" charset="0"/>
            </a:endParaRPr>
          </a:p>
        </p:txBody>
      </p:sp>
      <p:pic>
        <p:nvPicPr>
          <p:cNvPr id="15" name="Graphic 14" descr="Playbook with solid fill">
            <a:extLst>
              <a:ext uri="{FF2B5EF4-FFF2-40B4-BE49-F238E27FC236}">
                <a16:creationId xmlns:a16="http://schemas.microsoft.com/office/drawing/2014/main" id="{B84F82D9-7A2D-69E4-17A1-77185AE4805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7162145" y="919414"/>
            <a:ext cx="914400" cy="914400"/>
          </a:xfrm>
          <a:prstGeom prst="rect">
            <a:avLst/>
          </a:prstGeom>
        </p:spPr>
      </p:pic>
      <p:sp>
        <p:nvSpPr>
          <p:cNvPr id="16" name="Rectangle: Rounded Corners 15">
            <a:extLst>
              <a:ext uri="{FF2B5EF4-FFF2-40B4-BE49-F238E27FC236}">
                <a16:creationId xmlns:a16="http://schemas.microsoft.com/office/drawing/2014/main" id="{35084627-B141-9082-E495-51652251DED8}"/>
              </a:ext>
            </a:extLst>
          </p:cNvPr>
          <p:cNvSpPr/>
          <p:nvPr/>
        </p:nvSpPr>
        <p:spPr>
          <a:xfrm>
            <a:off x="19214742" y="335418"/>
            <a:ext cx="2960370" cy="1691640"/>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Small/Large Scale Construction</a:t>
            </a:r>
          </a:p>
          <a:p>
            <a:pPr algn="ctr"/>
            <a:endParaRPr lang="en-GB" b="1" dirty="0">
              <a:solidFill>
                <a:schemeClr val="tx1"/>
              </a:solidFill>
              <a:latin typeface="Aeonik 2.0" panose="020B0503030300000000" pitchFamily="34" charset="0"/>
            </a:endParaRPr>
          </a:p>
          <a:p>
            <a:pPr algn="ctr"/>
            <a:endParaRPr lang="en-GB" b="1" dirty="0">
              <a:solidFill>
                <a:schemeClr val="tx1"/>
              </a:solidFill>
              <a:latin typeface="Aeonik 2.0" panose="020B0503030300000000" pitchFamily="34" charset="0"/>
            </a:endParaRPr>
          </a:p>
          <a:p>
            <a:pPr algn="ctr"/>
            <a:endParaRPr lang="en-GB" b="1" dirty="0">
              <a:solidFill>
                <a:schemeClr val="tx1"/>
              </a:solidFill>
              <a:latin typeface="Aeonik 2.0" panose="020B0503030300000000" pitchFamily="34" charset="0"/>
            </a:endParaRPr>
          </a:p>
        </p:txBody>
      </p:sp>
      <p:pic>
        <p:nvPicPr>
          <p:cNvPr id="17" name="Graphic 16" descr="Architecture with solid fill">
            <a:extLst>
              <a:ext uri="{FF2B5EF4-FFF2-40B4-BE49-F238E27FC236}">
                <a16:creationId xmlns:a16="http://schemas.microsoft.com/office/drawing/2014/main" id="{0C77A55B-B894-870F-5261-3B5BA78915E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0237727" y="953704"/>
            <a:ext cx="914400" cy="914400"/>
          </a:xfrm>
          <a:prstGeom prst="rect">
            <a:avLst/>
          </a:prstGeom>
        </p:spPr>
      </p:pic>
      <p:sp>
        <p:nvSpPr>
          <p:cNvPr id="18" name="Rectangle: Rounded Corners 17">
            <a:extLst>
              <a:ext uri="{FF2B5EF4-FFF2-40B4-BE49-F238E27FC236}">
                <a16:creationId xmlns:a16="http://schemas.microsoft.com/office/drawing/2014/main" id="{B99E7913-C79D-A49A-223B-8A254B8C23FE}"/>
              </a:ext>
            </a:extLst>
          </p:cNvPr>
          <p:cNvSpPr/>
          <p:nvPr/>
        </p:nvSpPr>
        <p:spPr>
          <a:xfrm>
            <a:off x="16139160" y="2197442"/>
            <a:ext cx="2960370" cy="1691640"/>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Logistics &amp; Transport</a:t>
            </a:r>
          </a:p>
          <a:p>
            <a:pPr algn="ctr"/>
            <a:endParaRPr lang="en-GB" b="1" dirty="0">
              <a:solidFill>
                <a:schemeClr val="tx1"/>
              </a:solidFill>
              <a:latin typeface="Aeonik 2.0" panose="020B0503030300000000" pitchFamily="34" charset="0"/>
            </a:endParaRPr>
          </a:p>
          <a:p>
            <a:pPr algn="ctr"/>
            <a:endParaRPr lang="en-GB" b="1" dirty="0">
              <a:solidFill>
                <a:schemeClr val="tx1"/>
              </a:solidFill>
              <a:latin typeface="Aeonik 2.0" panose="020B0503030300000000" pitchFamily="34" charset="0"/>
            </a:endParaRPr>
          </a:p>
          <a:p>
            <a:pPr algn="ctr"/>
            <a:endParaRPr lang="en-GB" b="1" dirty="0">
              <a:solidFill>
                <a:schemeClr val="tx1"/>
              </a:solidFill>
              <a:latin typeface="Aeonik 2.0" panose="020B0503030300000000" pitchFamily="34" charset="0"/>
            </a:endParaRPr>
          </a:p>
        </p:txBody>
      </p:sp>
      <p:pic>
        <p:nvPicPr>
          <p:cNvPr id="19" name="Graphic 18" descr="Truck with solid fill">
            <a:extLst>
              <a:ext uri="{FF2B5EF4-FFF2-40B4-BE49-F238E27FC236}">
                <a16:creationId xmlns:a16="http://schemas.microsoft.com/office/drawing/2014/main" id="{313EC0EA-32C1-A02F-8191-DA41BE95CA5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7162145" y="2791802"/>
            <a:ext cx="914400" cy="914400"/>
          </a:xfrm>
          <a:prstGeom prst="rect">
            <a:avLst/>
          </a:prstGeom>
        </p:spPr>
      </p:pic>
      <p:sp>
        <p:nvSpPr>
          <p:cNvPr id="20" name="Rectangle: Rounded Corners 19">
            <a:extLst>
              <a:ext uri="{FF2B5EF4-FFF2-40B4-BE49-F238E27FC236}">
                <a16:creationId xmlns:a16="http://schemas.microsoft.com/office/drawing/2014/main" id="{CAC8AA3F-FF25-9F2B-DBE7-F256C3DD81C9}"/>
              </a:ext>
            </a:extLst>
          </p:cNvPr>
          <p:cNvSpPr/>
          <p:nvPr/>
        </p:nvSpPr>
        <p:spPr>
          <a:xfrm>
            <a:off x="19214742" y="2197442"/>
            <a:ext cx="2960370" cy="1691640"/>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Defence Initiatives</a:t>
            </a:r>
          </a:p>
          <a:p>
            <a:pPr algn="ctr"/>
            <a:endParaRPr lang="en-GB" b="1" dirty="0">
              <a:solidFill>
                <a:schemeClr val="tx1"/>
              </a:solidFill>
              <a:latin typeface="Aeonik 2.0" panose="020B0503030300000000" pitchFamily="34" charset="0"/>
            </a:endParaRPr>
          </a:p>
          <a:p>
            <a:pPr algn="ctr"/>
            <a:endParaRPr lang="en-GB" b="1" dirty="0">
              <a:solidFill>
                <a:schemeClr val="tx1"/>
              </a:solidFill>
              <a:latin typeface="Aeonik 2.0" panose="020B0503030300000000" pitchFamily="34" charset="0"/>
            </a:endParaRPr>
          </a:p>
          <a:p>
            <a:pPr algn="ctr"/>
            <a:endParaRPr lang="en-GB" b="1" dirty="0">
              <a:solidFill>
                <a:schemeClr val="tx1"/>
              </a:solidFill>
              <a:latin typeface="Aeonik 2.0" panose="020B0503030300000000" pitchFamily="34" charset="0"/>
            </a:endParaRPr>
          </a:p>
        </p:txBody>
      </p:sp>
      <p:pic>
        <p:nvPicPr>
          <p:cNvPr id="21" name="Graphic 20" descr="Boxing Glove with solid fill">
            <a:extLst>
              <a:ext uri="{FF2B5EF4-FFF2-40B4-BE49-F238E27FC236}">
                <a16:creationId xmlns:a16="http://schemas.microsoft.com/office/drawing/2014/main" id="{62584D4B-ABB9-6416-AB6A-845F7425DBD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0237727" y="2791802"/>
            <a:ext cx="914400" cy="914400"/>
          </a:xfrm>
          <a:prstGeom prst="rect">
            <a:avLst/>
          </a:prstGeom>
        </p:spPr>
      </p:pic>
      <p:sp>
        <p:nvSpPr>
          <p:cNvPr id="22" name="Rectangle: Rounded Corners 21">
            <a:extLst>
              <a:ext uri="{FF2B5EF4-FFF2-40B4-BE49-F238E27FC236}">
                <a16:creationId xmlns:a16="http://schemas.microsoft.com/office/drawing/2014/main" id="{BB4D2812-6906-0EAB-F15D-54409FAA9BF1}"/>
              </a:ext>
            </a:extLst>
          </p:cNvPr>
          <p:cNvSpPr/>
          <p:nvPr/>
        </p:nvSpPr>
        <p:spPr>
          <a:xfrm>
            <a:off x="13063578" y="2197442"/>
            <a:ext cx="2960370" cy="1691640"/>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Process &amp; Policy Implementation</a:t>
            </a:r>
          </a:p>
          <a:p>
            <a:pPr algn="ctr"/>
            <a:endParaRPr lang="en-GB" b="1" dirty="0">
              <a:solidFill>
                <a:schemeClr val="tx1"/>
              </a:solidFill>
              <a:latin typeface="Aeonik 2.0" panose="020B0503030300000000" pitchFamily="34" charset="0"/>
            </a:endParaRPr>
          </a:p>
          <a:p>
            <a:pPr algn="ctr"/>
            <a:endParaRPr lang="en-GB" b="1" dirty="0">
              <a:solidFill>
                <a:schemeClr val="tx1"/>
              </a:solidFill>
              <a:latin typeface="Aeonik 2.0" panose="020B0503030300000000" pitchFamily="34" charset="0"/>
            </a:endParaRPr>
          </a:p>
          <a:p>
            <a:pPr algn="ctr"/>
            <a:endParaRPr lang="en-GB" b="1" dirty="0">
              <a:solidFill>
                <a:schemeClr val="tx1"/>
              </a:solidFill>
              <a:latin typeface="Aeonik 2.0" panose="020B0503030300000000" pitchFamily="34" charset="0"/>
            </a:endParaRPr>
          </a:p>
        </p:txBody>
      </p:sp>
      <p:pic>
        <p:nvPicPr>
          <p:cNvPr id="23" name="Graphic 22" descr="Circles with arrows with solid fill">
            <a:extLst>
              <a:ext uri="{FF2B5EF4-FFF2-40B4-BE49-F238E27FC236}">
                <a16:creationId xmlns:a16="http://schemas.microsoft.com/office/drawing/2014/main" id="{A9B7DAC2-5C2A-89D3-248E-F0DD092611F6}"/>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4086563" y="2836150"/>
            <a:ext cx="914400" cy="914400"/>
          </a:xfrm>
          <a:prstGeom prst="rect">
            <a:avLst/>
          </a:prstGeom>
        </p:spPr>
      </p:pic>
      <p:sp>
        <p:nvSpPr>
          <p:cNvPr id="24" name="Rectangle: Rounded Corners 23">
            <a:extLst>
              <a:ext uri="{FF2B5EF4-FFF2-40B4-BE49-F238E27FC236}">
                <a16:creationId xmlns:a16="http://schemas.microsoft.com/office/drawing/2014/main" id="{73667491-002E-F052-80FF-34381BFF8E0C}"/>
              </a:ext>
            </a:extLst>
          </p:cNvPr>
          <p:cNvSpPr/>
          <p:nvPr/>
        </p:nvSpPr>
        <p:spPr>
          <a:xfrm>
            <a:off x="16139160" y="4093756"/>
            <a:ext cx="2960370" cy="1691640"/>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Technology &amp; Digital Infrastructure</a:t>
            </a:r>
          </a:p>
          <a:p>
            <a:pPr algn="ctr"/>
            <a:endParaRPr lang="en-GB" b="1" dirty="0">
              <a:solidFill>
                <a:schemeClr val="tx1"/>
              </a:solidFill>
              <a:latin typeface="Aeonik 2.0" panose="020B0503030300000000" pitchFamily="34" charset="0"/>
            </a:endParaRPr>
          </a:p>
          <a:p>
            <a:pPr algn="ctr"/>
            <a:endParaRPr lang="en-GB" b="1" dirty="0">
              <a:solidFill>
                <a:schemeClr val="tx1"/>
              </a:solidFill>
              <a:latin typeface="Aeonik 2.0" panose="020B0503030300000000" pitchFamily="34" charset="0"/>
            </a:endParaRPr>
          </a:p>
          <a:p>
            <a:pPr algn="ctr"/>
            <a:endParaRPr lang="en-GB" b="1" dirty="0">
              <a:solidFill>
                <a:schemeClr val="tx1"/>
              </a:solidFill>
              <a:latin typeface="Aeonik 2.0" panose="020B0503030300000000" pitchFamily="34" charset="0"/>
            </a:endParaRPr>
          </a:p>
        </p:txBody>
      </p:sp>
      <p:pic>
        <p:nvPicPr>
          <p:cNvPr id="25" name="Graphic 24" descr="Processor with solid fill">
            <a:extLst>
              <a:ext uri="{FF2B5EF4-FFF2-40B4-BE49-F238E27FC236}">
                <a16:creationId xmlns:a16="http://schemas.microsoft.com/office/drawing/2014/main" id="{F5DD78C7-F57B-BF2B-0DC0-32E0A97CAF4E}"/>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7162145" y="4790986"/>
            <a:ext cx="914400" cy="914400"/>
          </a:xfrm>
          <a:prstGeom prst="rect">
            <a:avLst/>
          </a:prstGeom>
        </p:spPr>
      </p:pic>
      <p:sp>
        <p:nvSpPr>
          <p:cNvPr id="26" name="Rectangle: Rounded Corners 25">
            <a:extLst>
              <a:ext uri="{FF2B5EF4-FFF2-40B4-BE49-F238E27FC236}">
                <a16:creationId xmlns:a16="http://schemas.microsoft.com/office/drawing/2014/main" id="{0B668091-3AA3-74CB-2E76-775464BD38E6}"/>
              </a:ext>
            </a:extLst>
          </p:cNvPr>
          <p:cNvSpPr/>
          <p:nvPr/>
        </p:nvSpPr>
        <p:spPr>
          <a:xfrm>
            <a:off x="19251930" y="4093756"/>
            <a:ext cx="2960370" cy="1691640"/>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Training &amp; Education Initiatives</a:t>
            </a:r>
          </a:p>
          <a:p>
            <a:pPr algn="ctr"/>
            <a:endParaRPr lang="en-GB" b="1" dirty="0">
              <a:solidFill>
                <a:schemeClr val="tx1"/>
              </a:solidFill>
              <a:latin typeface="Aeonik 2.0" panose="020B0503030300000000" pitchFamily="34" charset="0"/>
            </a:endParaRPr>
          </a:p>
          <a:p>
            <a:pPr algn="ctr"/>
            <a:endParaRPr lang="en-GB" b="1" dirty="0">
              <a:solidFill>
                <a:schemeClr val="tx1"/>
              </a:solidFill>
              <a:latin typeface="Aeonik 2.0" panose="020B0503030300000000" pitchFamily="34" charset="0"/>
            </a:endParaRPr>
          </a:p>
          <a:p>
            <a:pPr algn="ctr"/>
            <a:endParaRPr lang="en-GB" b="1" dirty="0">
              <a:solidFill>
                <a:schemeClr val="tx1"/>
              </a:solidFill>
              <a:latin typeface="Aeonik 2.0" panose="020B0503030300000000" pitchFamily="34" charset="0"/>
            </a:endParaRPr>
          </a:p>
        </p:txBody>
      </p:sp>
      <p:pic>
        <p:nvPicPr>
          <p:cNvPr id="27" name="Graphic 26" descr="Teacher with solid fill">
            <a:extLst>
              <a:ext uri="{FF2B5EF4-FFF2-40B4-BE49-F238E27FC236}">
                <a16:creationId xmlns:a16="http://schemas.microsoft.com/office/drawing/2014/main" id="{36615B03-FF33-AD6C-0072-5E559BC137A6}"/>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20237727" y="4790986"/>
            <a:ext cx="914400" cy="914400"/>
          </a:xfrm>
          <a:prstGeom prst="rect">
            <a:avLst/>
          </a:prstGeom>
        </p:spPr>
      </p:pic>
      <p:sp>
        <p:nvSpPr>
          <p:cNvPr id="28" name="Rectangle: Rounded Corners 27">
            <a:extLst>
              <a:ext uri="{FF2B5EF4-FFF2-40B4-BE49-F238E27FC236}">
                <a16:creationId xmlns:a16="http://schemas.microsoft.com/office/drawing/2014/main" id="{2C59C9C3-9E97-B9A9-F06E-9C4C39A4D446}"/>
              </a:ext>
            </a:extLst>
          </p:cNvPr>
          <p:cNvSpPr/>
          <p:nvPr/>
        </p:nvSpPr>
        <p:spPr>
          <a:xfrm>
            <a:off x="13063578" y="4093756"/>
            <a:ext cx="2960370" cy="1691640"/>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Performance Improvement</a:t>
            </a:r>
          </a:p>
          <a:p>
            <a:pPr algn="ctr"/>
            <a:endParaRPr lang="en-GB" b="1" dirty="0">
              <a:solidFill>
                <a:schemeClr val="tx1"/>
              </a:solidFill>
              <a:latin typeface="Aeonik 2.0" panose="020B0503030300000000" pitchFamily="34" charset="0"/>
            </a:endParaRPr>
          </a:p>
          <a:p>
            <a:pPr algn="ctr"/>
            <a:endParaRPr lang="en-GB" b="1" dirty="0">
              <a:solidFill>
                <a:schemeClr val="tx1"/>
              </a:solidFill>
              <a:latin typeface="Aeonik 2.0" panose="020B0503030300000000" pitchFamily="34" charset="0"/>
            </a:endParaRPr>
          </a:p>
          <a:p>
            <a:pPr algn="ctr"/>
            <a:endParaRPr lang="en-GB" b="1" dirty="0">
              <a:solidFill>
                <a:schemeClr val="tx1"/>
              </a:solidFill>
              <a:latin typeface="Aeonik 2.0" panose="020B0503030300000000" pitchFamily="34" charset="0"/>
            </a:endParaRPr>
          </a:p>
        </p:txBody>
      </p:sp>
      <p:pic>
        <p:nvPicPr>
          <p:cNvPr id="29" name="Graphic 28" descr="Bar graph with upward trend with solid fill">
            <a:extLst>
              <a:ext uri="{FF2B5EF4-FFF2-40B4-BE49-F238E27FC236}">
                <a16:creationId xmlns:a16="http://schemas.microsoft.com/office/drawing/2014/main" id="{5D774239-5D41-8B88-7541-4DD070F27FE4}"/>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4086563" y="4800108"/>
            <a:ext cx="914400" cy="914400"/>
          </a:xfrm>
          <a:prstGeom prst="rect">
            <a:avLst/>
          </a:prstGeom>
        </p:spPr>
      </p:pic>
    </p:spTree>
    <p:extLst>
      <p:ext uri="{BB962C8B-B14F-4D97-AF65-F5344CB8AC3E}">
        <p14:creationId xmlns:p14="http://schemas.microsoft.com/office/powerpoint/2010/main" val="37730303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graphics">
            <a:extLst>
              <a:ext uri="{FF2B5EF4-FFF2-40B4-BE49-F238E27FC236}">
                <a16:creationId xmlns:a16="http://schemas.microsoft.com/office/drawing/2014/main" id="{AC703D0F-E7B3-14A9-FBB2-EEB83DF59C94}"/>
              </a:ext>
            </a:extLst>
          </p:cNvPr>
          <p:cNvPicPr>
            <a:picLocks noChangeAspect="1"/>
          </p:cNvPicPr>
          <p:nvPr/>
        </p:nvPicPr>
        <p:blipFill rotWithShape="1">
          <a:blip r:embed="rId2"/>
          <a:srcRect l="23293" t="13069" r="22362" b="12608"/>
          <a:stretch/>
        </p:blipFill>
        <p:spPr>
          <a:xfrm flipH="1">
            <a:off x="-92352" y="0"/>
            <a:ext cx="4149090" cy="3774032"/>
          </a:xfrm>
          <a:prstGeom prst="rect">
            <a:avLst/>
          </a:prstGeom>
        </p:spPr>
      </p:pic>
      <p:sp>
        <p:nvSpPr>
          <p:cNvPr id="7" name="TextBox 6">
            <a:extLst>
              <a:ext uri="{FF2B5EF4-FFF2-40B4-BE49-F238E27FC236}">
                <a16:creationId xmlns:a16="http://schemas.microsoft.com/office/drawing/2014/main" id="{2F96B00F-DECC-C437-B357-550A6C9D5178}"/>
              </a:ext>
            </a:extLst>
          </p:cNvPr>
          <p:cNvSpPr txBox="1"/>
          <p:nvPr/>
        </p:nvSpPr>
        <p:spPr>
          <a:xfrm>
            <a:off x="184369" y="746669"/>
            <a:ext cx="3595648" cy="1569660"/>
          </a:xfrm>
          <a:prstGeom prst="rect">
            <a:avLst/>
          </a:prstGeom>
          <a:noFill/>
        </p:spPr>
        <p:txBody>
          <a:bodyPr wrap="square" rtlCol="0">
            <a:spAutoFit/>
          </a:bodyPr>
          <a:lstStyle/>
          <a:p>
            <a:r>
              <a:rPr lang="en-GB" sz="3200" b="1" dirty="0">
                <a:solidFill>
                  <a:schemeClr val="bg1"/>
                </a:solidFill>
                <a:latin typeface="Aeonik 2.0" panose="020B0503030300000000" pitchFamily="34" charset="0"/>
              </a:rPr>
              <a:t>What do our Project Managers deliver?</a:t>
            </a:r>
          </a:p>
        </p:txBody>
      </p:sp>
      <p:sp>
        <p:nvSpPr>
          <p:cNvPr id="2" name="Rectangle: Rounded Corners 1">
            <a:extLst>
              <a:ext uri="{FF2B5EF4-FFF2-40B4-BE49-F238E27FC236}">
                <a16:creationId xmlns:a16="http://schemas.microsoft.com/office/drawing/2014/main" id="{3BCC723C-A395-00D9-5592-71D331721631}"/>
              </a:ext>
            </a:extLst>
          </p:cNvPr>
          <p:cNvSpPr/>
          <p:nvPr/>
        </p:nvSpPr>
        <p:spPr>
          <a:xfrm>
            <a:off x="5194935" y="43736"/>
            <a:ext cx="2960370" cy="1691640"/>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Strategic Change</a:t>
            </a:r>
          </a:p>
          <a:p>
            <a:pPr algn="ctr"/>
            <a:endParaRPr lang="en-GB" b="1" dirty="0">
              <a:solidFill>
                <a:schemeClr val="tx1"/>
              </a:solidFill>
              <a:latin typeface="Aeonik 2.0" panose="020B0503030300000000" pitchFamily="34" charset="0"/>
            </a:endParaRPr>
          </a:p>
          <a:p>
            <a:pPr algn="ctr"/>
            <a:endParaRPr lang="en-GB" b="1" dirty="0">
              <a:solidFill>
                <a:schemeClr val="tx1"/>
              </a:solidFill>
              <a:latin typeface="Aeonik 2.0" panose="020B0503030300000000" pitchFamily="34" charset="0"/>
            </a:endParaRPr>
          </a:p>
          <a:p>
            <a:pPr algn="ctr"/>
            <a:endParaRPr lang="en-GB" b="1" dirty="0">
              <a:solidFill>
                <a:schemeClr val="tx1"/>
              </a:solidFill>
              <a:latin typeface="Aeonik 2.0" panose="020B0503030300000000" pitchFamily="34" charset="0"/>
            </a:endParaRPr>
          </a:p>
        </p:txBody>
      </p:sp>
      <p:pic>
        <p:nvPicPr>
          <p:cNvPr id="14" name="Graphic 13" descr="Playbook with solid fill">
            <a:extLst>
              <a:ext uri="{FF2B5EF4-FFF2-40B4-BE49-F238E27FC236}">
                <a16:creationId xmlns:a16="http://schemas.microsoft.com/office/drawing/2014/main" id="{13BF05E8-A6BD-63DC-46DD-63C0594CDC2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17920" y="662022"/>
            <a:ext cx="914400" cy="914400"/>
          </a:xfrm>
          <a:prstGeom prst="rect">
            <a:avLst/>
          </a:prstGeom>
        </p:spPr>
      </p:pic>
      <p:sp>
        <p:nvSpPr>
          <p:cNvPr id="15" name="Rectangle: Rounded Corners 14">
            <a:extLst>
              <a:ext uri="{FF2B5EF4-FFF2-40B4-BE49-F238E27FC236}">
                <a16:creationId xmlns:a16="http://schemas.microsoft.com/office/drawing/2014/main" id="{7E99011D-8533-D660-9758-B382E6962074}"/>
              </a:ext>
            </a:extLst>
          </p:cNvPr>
          <p:cNvSpPr/>
          <p:nvPr/>
        </p:nvSpPr>
        <p:spPr>
          <a:xfrm>
            <a:off x="8390532" y="1040663"/>
            <a:ext cx="2960370" cy="1691640"/>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Small/Large Scale Construction</a:t>
            </a:r>
          </a:p>
          <a:p>
            <a:pPr algn="ctr"/>
            <a:endParaRPr lang="en-GB" b="1" dirty="0">
              <a:solidFill>
                <a:schemeClr val="tx1"/>
              </a:solidFill>
              <a:latin typeface="Aeonik 2.0" panose="020B0503030300000000" pitchFamily="34" charset="0"/>
            </a:endParaRPr>
          </a:p>
          <a:p>
            <a:pPr algn="ctr"/>
            <a:endParaRPr lang="en-GB" b="1" dirty="0">
              <a:solidFill>
                <a:schemeClr val="tx1"/>
              </a:solidFill>
              <a:latin typeface="Aeonik 2.0" panose="020B0503030300000000" pitchFamily="34" charset="0"/>
            </a:endParaRPr>
          </a:p>
          <a:p>
            <a:pPr algn="ctr"/>
            <a:endParaRPr lang="en-GB" b="1" dirty="0">
              <a:solidFill>
                <a:schemeClr val="tx1"/>
              </a:solidFill>
              <a:latin typeface="Aeonik 2.0" panose="020B0503030300000000" pitchFamily="34" charset="0"/>
            </a:endParaRPr>
          </a:p>
        </p:txBody>
      </p:sp>
      <p:pic>
        <p:nvPicPr>
          <p:cNvPr id="17" name="Graphic 16" descr="Architecture with solid fill">
            <a:extLst>
              <a:ext uri="{FF2B5EF4-FFF2-40B4-BE49-F238E27FC236}">
                <a16:creationId xmlns:a16="http://schemas.microsoft.com/office/drawing/2014/main" id="{F9E89C87-F6A8-FBAD-7E55-522BC34538F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13517" y="1658949"/>
            <a:ext cx="914400" cy="914400"/>
          </a:xfrm>
          <a:prstGeom prst="rect">
            <a:avLst/>
          </a:prstGeom>
        </p:spPr>
      </p:pic>
      <p:sp>
        <p:nvSpPr>
          <p:cNvPr id="18" name="Rectangle: Rounded Corners 17">
            <a:extLst>
              <a:ext uri="{FF2B5EF4-FFF2-40B4-BE49-F238E27FC236}">
                <a16:creationId xmlns:a16="http://schemas.microsoft.com/office/drawing/2014/main" id="{2DDA02B1-60B3-A493-0C5C-6D5B275661B4}"/>
              </a:ext>
            </a:extLst>
          </p:cNvPr>
          <p:cNvSpPr/>
          <p:nvPr/>
        </p:nvSpPr>
        <p:spPr>
          <a:xfrm>
            <a:off x="5194935" y="1886483"/>
            <a:ext cx="2960370" cy="1691640"/>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Logistics &amp; Transport</a:t>
            </a:r>
          </a:p>
          <a:p>
            <a:pPr algn="ctr"/>
            <a:endParaRPr lang="en-GB" b="1" dirty="0">
              <a:solidFill>
                <a:schemeClr val="tx1"/>
              </a:solidFill>
              <a:latin typeface="Aeonik 2.0" panose="020B0503030300000000" pitchFamily="34" charset="0"/>
            </a:endParaRPr>
          </a:p>
          <a:p>
            <a:pPr algn="ctr"/>
            <a:endParaRPr lang="en-GB" b="1" dirty="0">
              <a:solidFill>
                <a:schemeClr val="tx1"/>
              </a:solidFill>
              <a:latin typeface="Aeonik 2.0" panose="020B0503030300000000" pitchFamily="34" charset="0"/>
            </a:endParaRPr>
          </a:p>
          <a:p>
            <a:pPr algn="ctr"/>
            <a:endParaRPr lang="en-GB" b="1" dirty="0">
              <a:solidFill>
                <a:schemeClr val="tx1"/>
              </a:solidFill>
              <a:latin typeface="Aeonik 2.0" panose="020B0503030300000000" pitchFamily="34" charset="0"/>
            </a:endParaRPr>
          </a:p>
        </p:txBody>
      </p:sp>
      <p:pic>
        <p:nvPicPr>
          <p:cNvPr id="20" name="Graphic 19" descr="Truck with solid fill">
            <a:extLst>
              <a:ext uri="{FF2B5EF4-FFF2-40B4-BE49-F238E27FC236}">
                <a16:creationId xmlns:a16="http://schemas.microsoft.com/office/drawing/2014/main" id="{41B9BB88-5529-DCEF-9C59-DCD6EC16248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217920" y="2480843"/>
            <a:ext cx="914400" cy="914400"/>
          </a:xfrm>
          <a:prstGeom prst="rect">
            <a:avLst/>
          </a:prstGeom>
        </p:spPr>
      </p:pic>
      <p:sp>
        <p:nvSpPr>
          <p:cNvPr id="21" name="Rectangle: Rounded Corners 20">
            <a:extLst>
              <a:ext uri="{FF2B5EF4-FFF2-40B4-BE49-F238E27FC236}">
                <a16:creationId xmlns:a16="http://schemas.microsoft.com/office/drawing/2014/main" id="{09FFCEE6-D4F8-B830-DA9A-E79CE37DE597}"/>
              </a:ext>
            </a:extLst>
          </p:cNvPr>
          <p:cNvSpPr/>
          <p:nvPr/>
        </p:nvSpPr>
        <p:spPr>
          <a:xfrm>
            <a:off x="8411985" y="2885808"/>
            <a:ext cx="2960370" cy="1691640"/>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Defence Initiatives</a:t>
            </a:r>
          </a:p>
          <a:p>
            <a:pPr algn="ctr"/>
            <a:endParaRPr lang="en-GB" b="1" dirty="0">
              <a:solidFill>
                <a:schemeClr val="tx1"/>
              </a:solidFill>
              <a:latin typeface="Aeonik 2.0" panose="020B0503030300000000" pitchFamily="34" charset="0"/>
            </a:endParaRPr>
          </a:p>
          <a:p>
            <a:pPr algn="ctr"/>
            <a:endParaRPr lang="en-GB" b="1" dirty="0">
              <a:solidFill>
                <a:schemeClr val="tx1"/>
              </a:solidFill>
              <a:latin typeface="Aeonik 2.0" panose="020B0503030300000000" pitchFamily="34" charset="0"/>
            </a:endParaRPr>
          </a:p>
          <a:p>
            <a:pPr algn="ctr"/>
            <a:endParaRPr lang="en-GB" b="1" dirty="0">
              <a:solidFill>
                <a:schemeClr val="tx1"/>
              </a:solidFill>
              <a:latin typeface="Aeonik 2.0" panose="020B0503030300000000" pitchFamily="34" charset="0"/>
            </a:endParaRPr>
          </a:p>
        </p:txBody>
      </p:sp>
      <p:pic>
        <p:nvPicPr>
          <p:cNvPr id="23" name="Graphic 22" descr="Boxing Glove with solid fill">
            <a:extLst>
              <a:ext uri="{FF2B5EF4-FFF2-40B4-BE49-F238E27FC236}">
                <a16:creationId xmlns:a16="http://schemas.microsoft.com/office/drawing/2014/main" id="{C07ED878-FBD1-B1D1-242B-20E9416CB26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434970" y="3480168"/>
            <a:ext cx="914400" cy="914400"/>
          </a:xfrm>
          <a:prstGeom prst="rect">
            <a:avLst/>
          </a:prstGeom>
        </p:spPr>
      </p:pic>
      <p:sp>
        <p:nvSpPr>
          <p:cNvPr id="24" name="Rectangle: Rounded Corners 23">
            <a:extLst>
              <a:ext uri="{FF2B5EF4-FFF2-40B4-BE49-F238E27FC236}">
                <a16:creationId xmlns:a16="http://schemas.microsoft.com/office/drawing/2014/main" id="{FB7D912B-C407-8193-B32E-B171CCBF5A8D}"/>
              </a:ext>
            </a:extLst>
          </p:cNvPr>
          <p:cNvSpPr/>
          <p:nvPr/>
        </p:nvSpPr>
        <p:spPr>
          <a:xfrm>
            <a:off x="1977885" y="2885808"/>
            <a:ext cx="2960370" cy="1691640"/>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Process &amp; Policy Implementation</a:t>
            </a:r>
          </a:p>
          <a:p>
            <a:pPr algn="ctr"/>
            <a:endParaRPr lang="en-GB" b="1" dirty="0">
              <a:solidFill>
                <a:schemeClr val="tx1"/>
              </a:solidFill>
              <a:latin typeface="Aeonik 2.0" panose="020B0503030300000000" pitchFamily="34" charset="0"/>
            </a:endParaRPr>
          </a:p>
          <a:p>
            <a:pPr algn="ctr"/>
            <a:endParaRPr lang="en-GB" b="1" dirty="0">
              <a:solidFill>
                <a:schemeClr val="tx1"/>
              </a:solidFill>
              <a:latin typeface="Aeonik 2.0" panose="020B0503030300000000" pitchFamily="34" charset="0"/>
            </a:endParaRPr>
          </a:p>
          <a:p>
            <a:pPr algn="ctr"/>
            <a:endParaRPr lang="en-GB" b="1" dirty="0">
              <a:solidFill>
                <a:schemeClr val="tx1"/>
              </a:solidFill>
              <a:latin typeface="Aeonik 2.0" panose="020B0503030300000000" pitchFamily="34" charset="0"/>
            </a:endParaRPr>
          </a:p>
        </p:txBody>
      </p:sp>
      <p:pic>
        <p:nvPicPr>
          <p:cNvPr id="26" name="Graphic 25" descr="Circles with arrows with solid fill">
            <a:extLst>
              <a:ext uri="{FF2B5EF4-FFF2-40B4-BE49-F238E27FC236}">
                <a16:creationId xmlns:a16="http://schemas.microsoft.com/office/drawing/2014/main" id="{2A4B20F6-7E55-71FC-1A48-4A3C8C7F064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000870" y="3524516"/>
            <a:ext cx="914400" cy="914400"/>
          </a:xfrm>
          <a:prstGeom prst="rect">
            <a:avLst/>
          </a:prstGeom>
        </p:spPr>
      </p:pic>
      <p:sp>
        <p:nvSpPr>
          <p:cNvPr id="27" name="Rectangle: Rounded Corners 26">
            <a:extLst>
              <a:ext uri="{FF2B5EF4-FFF2-40B4-BE49-F238E27FC236}">
                <a16:creationId xmlns:a16="http://schemas.microsoft.com/office/drawing/2014/main" id="{DEA0B781-49F1-DDA7-7B18-A8620BE3736A}"/>
              </a:ext>
            </a:extLst>
          </p:cNvPr>
          <p:cNvSpPr/>
          <p:nvPr/>
        </p:nvSpPr>
        <p:spPr>
          <a:xfrm>
            <a:off x="5194935" y="3729230"/>
            <a:ext cx="2960370" cy="1691640"/>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Technology &amp; Digital Infrastructure</a:t>
            </a:r>
          </a:p>
          <a:p>
            <a:pPr algn="ctr"/>
            <a:endParaRPr lang="en-GB" b="1" dirty="0">
              <a:solidFill>
                <a:schemeClr val="tx1"/>
              </a:solidFill>
              <a:latin typeface="Aeonik 2.0" panose="020B0503030300000000" pitchFamily="34" charset="0"/>
            </a:endParaRPr>
          </a:p>
          <a:p>
            <a:pPr algn="ctr"/>
            <a:endParaRPr lang="en-GB" b="1" dirty="0">
              <a:solidFill>
                <a:schemeClr val="tx1"/>
              </a:solidFill>
              <a:latin typeface="Aeonik 2.0" panose="020B0503030300000000" pitchFamily="34" charset="0"/>
            </a:endParaRPr>
          </a:p>
          <a:p>
            <a:pPr algn="ctr"/>
            <a:endParaRPr lang="en-GB" b="1" dirty="0">
              <a:solidFill>
                <a:schemeClr val="tx1"/>
              </a:solidFill>
              <a:latin typeface="Aeonik 2.0" panose="020B0503030300000000" pitchFamily="34" charset="0"/>
            </a:endParaRPr>
          </a:p>
        </p:txBody>
      </p:sp>
      <p:pic>
        <p:nvPicPr>
          <p:cNvPr id="29" name="Graphic 28" descr="Processor with solid fill">
            <a:extLst>
              <a:ext uri="{FF2B5EF4-FFF2-40B4-BE49-F238E27FC236}">
                <a16:creationId xmlns:a16="http://schemas.microsoft.com/office/drawing/2014/main" id="{7A302D9E-C7B1-E569-7EE2-546B579A61C9}"/>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217920" y="4426460"/>
            <a:ext cx="914400" cy="914400"/>
          </a:xfrm>
          <a:prstGeom prst="rect">
            <a:avLst/>
          </a:prstGeom>
        </p:spPr>
      </p:pic>
      <p:sp>
        <p:nvSpPr>
          <p:cNvPr id="30" name="Rectangle: Rounded Corners 29">
            <a:extLst>
              <a:ext uri="{FF2B5EF4-FFF2-40B4-BE49-F238E27FC236}">
                <a16:creationId xmlns:a16="http://schemas.microsoft.com/office/drawing/2014/main" id="{36A730F4-7993-A6BB-4776-1AD25BEBED06}"/>
              </a:ext>
            </a:extLst>
          </p:cNvPr>
          <p:cNvSpPr/>
          <p:nvPr/>
        </p:nvSpPr>
        <p:spPr>
          <a:xfrm>
            <a:off x="8411985" y="4752748"/>
            <a:ext cx="2960370" cy="1691640"/>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Training &amp; Education Initiatives</a:t>
            </a:r>
          </a:p>
          <a:p>
            <a:pPr algn="ctr"/>
            <a:endParaRPr lang="en-GB" b="1" dirty="0">
              <a:solidFill>
                <a:schemeClr val="tx1"/>
              </a:solidFill>
              <a:latin typeface="Aeonik 2.0" panose="020B0503030300000000" pitchFamily="34" charset="0"/>
            </a:endParaRPr>
          </a:p>
          <a:p>
            <a:pPr algn="ctr"/>
            <a:endParaRPr lang="en-GB" b="1" dirty="0">
              <a:solidFill>
                <a:schemeClr val="tx1"/>
              </a:solidFill>
              <a:latin typeface="Aeonik 2.0" panose="020B0503030300000000" pitchFamily="34" charset="0"/>
            </a:endParaRPr>
          </a:p>
          <a:p>
            <a:pPr algn="ctr"/>
            <a:endParaRPr lang="en-GB" b="1" dirty="0">
              <a:solidFill>
                <a:schemeClr val="tx1"/>
              </a:solidFill>
              <a:latin typeface="Aeonik 2.0" panose="020B0503030300000000" pitchFamily="34" charset="0"/>
            </a:endParaRPr>
          </a:p>
        </p:txBody>
      </p:sp>
      <p:pic>
        <p:nvPicPr>
          <p:cNvPr id="32" name="Graphic 31" descr="Teacher with solid fill">
            <a:extLst>
              <a:ext uri="{FF2B5EF4-FFF2-40B4-BE49-F238E27FC236}">
                <a16:creationId xmlns:a16="http://schemas.microsoft.com/office/drawing/2014/main" id="{78E52FA2-8A05-294A-ACCF-69E95BF9FC0B}"/>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9397782" y="5449978"/>
            <a:ext cx="914400" cy="914400"/>
          </a:xfrm>
          <a:prstGeom prst="rect">
            <a:avLst/>
          </a:prstGeom>
        </p:spPr>
      </p:pic>
      <p:sp>
        <p:nvSpPr>
          <p:cNvPr id="33" name="Rectangle: Rounded Corners 32">
            <a:extLst>
              <a:ext uri="{FF2B5EF4-FFF2-40B4-BE49-F238E27FC236}">
                <a16:creationId xmlns:a16="http://schemas.microsoft.com/office/drawing/2014/main" id="{C5FD2DF6-6767-3125-BE49-25008B055EEE}"/>
              </a:ext>
            </a:extLst>
          </p:cNvPr>
          <p:cNvSpPr/>
          <p:nvPr/>
        </p:nvSpPr>
        <p:spPr>
          <a:xfrm>
            <a:off x="1977885" y="4730024"/>
            <a:ext cx="2960370" cy="1691640"/>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Performance Improvement</a:t>
            </a:r>
          </a:p>
          <a:p>
            <a:pPr algn="ctr"/>
            <a:endParaRPr lang="en-GB" b="1" dirty="0">
              <a:solidFill>
                <a:schemeClr val="tx1"/>
              </a:solidFill>
              <a:latin typeface="Aeonik 2.0" panose="020B0503030300000000" pitchFamily="34" charset="0"/>
            </a:endParaRPr>
          </a:p>
          <a:p>
            <a:pPr algn="ctr"/>
            <a:endParaRPr lang="en-GB" b="1" dirty="0">
              <a:solidFill>
                <a:schemeClr val="tx1"/>
              </a:solidFill>
              <a:latin typeface="Aeonik 2.0" panose="020B0503030300000000" pitchFamily="34" charset="0"/>
            </a:endParaRPr>
          </a:p>
          <a:p>
            <a:pPr algn="ctr"/>
            <a:endParaRPr lang="en-GB" b="1" dirty="0">
              <a:solidFill>
                <a:schemeClr val="tx1"/>
              </a:solidFill>
              <a:latin typeface="Aeonik 2.0" panose="020B0503030300000000" pitchFamily="34" charset="0"/>
            </a:endParaRPr>
          </a:p>
        </p:txBody>
      </p:sp>
      <p:pic>
        <p:nvPicPr>
          <p:cNvPr id="35" name="Graphic 34" descr="Bar graph with upward trend with solid fill">
            <a:extLst>
              <a:ext uri="{FF2B5EF4-FFF2-40B4-BE49-F238E27FC236}">
                <a16:creationId xmlns:a16="http://schemas.microsoft.com/office/drawing/2014/main" id="{AEFC0E72-9D29-8025-DADD-5E907DFD6071}"/>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3000870" y="5436376"/>
            <a:ext cx="914400" cy="914400"/>
          </a:xfrm>
          <a:prstGeom prst="rect">
            <a:avLst/>
          </a:prstGeom>
        </p:spPr>
      </p:pic>
      <p:pic>
        <p:nvPicPr>
          <p:cNvPr id="3" name="Picture 2">
            <a:extLst>
              <a:ext uri="{FF2B5EF4-FFF2-40B4-BE49-F238E27FC236}">
                <a16:creationId xmlns:a16="http://schemas.microsoft.com/office/drawing/2014/main" id="{8EEFC1A0-B4B0-B134-1652-4AD53A2FCF7D}"/>
              </a:ext>
            </a:extLst>
          </p:cNvPr>
          <p:cNvPicPr>
            <a:picLocks noChangeAspect="1"/>
          </p:cNvPicPr>
          <p:nvPr/>
        </p:nvPicPr>
        <p:blipFill rotWithShape="1">
          <a:blip r:embed="rId19"/>
          <a:srcRect l="22928" t="12633" r="23139" b="12635"/>
          <a:stretch/>
        </p:blipFill>
        <p:spPr>
          <a:xfrm>
            <a:off x="6791739" y="-2905456"/>
            <a:ext cx="3010540" cy="2652012"/>
          </a:xfrm>
          <a:prstGeom prst="rect">
            <a:avLst/>
          </a:prstGeom>
        </p:spPr>
      </p:pic>
      <p:sp>
        <p:nvSpPr>
          <p:cNvPr id="5" name="TextBox 4">
            <a:extLst>
              <a:ext uri="{FF2B5EF4-FFF2-40B4-BE49-F238E27FC236}">
                <a16:creationId xmlns:a16="http://schemas.microsoft.com/office/drawing/2014/main" id="{9EE76346-8287-1125-13BF-82CD8CD626B6}"/>
              </a:ext>
            </a:extLst>
          </p:cNvPr>
          <p:cNvSpPr txBox="1"/>
          <p:nvPr/>
        </p:nvSpPr>
        <p:spPr>
          <a:xfrm>
            <a:off x="7333027" y="-2283739"/>
            <a:ext cx="2198709" cy="954107"/>
          </a:xfrm>
          <a:prstGeom prst="rect">
            <a:avLst/>
          </a:prstGeom>
          <a:noFill/>
        </p:spPr>
        <p:txBody>
          <a:bodyPr wrap="square" rtlCol="0">
            <a:spAutoFit/>
          </a:bodyPr>
          <a:lstStyle/>
          <a:p>
            <a:r>
              <a:rPr lang="en-GB" sz="2800" b="1" dirty="0">
                <a:latin typeface="Aeonik 2.0" panose="020B0503030300000000" pitchFamily="34" charset="0"/>
              </a:rPr>
              <a:t>Unlock your potential.</a:t>
            </a:r>
            <a:endParaRPr lang="en-GB" sz="3600" b="1" dirty="0">
              <a:latin typeface="Aeonik 2.0" panose="020B0503030300000000" pitchFamily="34" charset="0"/>
            </a:endParaRPr>
          </a:p>
        </p:txBody>
      </p:sp>
    </p:spTree>
    <p:extLst>
      <p:ext uri="{BB962C8B-B14F-4D97-AF65-F5344CB8AC3E}">
        <p14:creationId xmlns:p14="http://schemas.microsoft.com/office/powerpoint/2010/main" val="9514685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graphics">
            <a:extLst>
              <a:ext uri="{FF2B5EF4-FFF2-40B4-BE49-F238E27FC236}">
                <a16:creationId xmlns:a16="http://schemas.microsoft.com/office/drawing/2014/main" id="{AC703D0F-E7B3-14A9-FBB2-EEB83DF59C94}"/>
              </a:ext>
            </a:extLst>
          </p:cNvPr>
          <p:cNvPicPr>
            <a:picLocks noChangeAspect="1"/>
          </p:cNvPicPr>
          <p:nvPr/>
        </p:nvPicPr>
        <p:blipFill rotWithShape="1">
          <a:blip r:embed="rId2"/>
          <a:srcRect l="23293" t="13069" r="22362" b="12608"/>
          <a:stretch/>
        </p:blipFill>
        <p:spPr>
          <a:xfrm flipH="1">
            <a:off x="-92352" y="0"/>
            <a:ext cx="4099836" cy="3729230"/>
          </a:xfrm>
          <a:prstGeom prst="rect">
            <a:avLst/>
          </a:prstGeom>
        </p:spPr>
      </p:pic>
      <p:sp>
        <p:nvSpPr>
          <p:cNvPr id="7" name="TextBox 6">
            <a:extLst>
              <a:ext uri="{FF2B5EF4-FFF2-40B4-BE49-F238E27FC236}">
                <a16:creationId xmlns:a16="http://schemas.microsoft.com/office/drawing/2014/main" id="{2F96B00F-DECC-C437-B357-550A6C9D5178}"/>
              </a:ext>
            </a:extLst>
          </p:cNvPr>
          <p:cNvSpPr txBox="1"/>
          <p:nvPr/>
        </p:nvSpPr>
        <p:spPr>
          <a:xfrm>
            <a:off x="184369" y="852598"/>
            <a:ext cx="3595648" cy="1077218"/>
          </a:xfrm>
          <a:prstGeom prst="rect">
            <a:avLst/>
          </a:prstGeom>
          <a:noFill/>
        </p:spPr>
        <p:txBody>
          <a:bodyPr wrap="square" rtlCol="0">
            <a:spAutoFit/>
          </a:bodyPr>
          <a:lstStyle/>
          <a:p>
            <a:r>
              <a:rPr lang="en-GB" sz="3200" b="1" dirty="0">
                <a:solidFill>
                  <a:schemeClr val="bg1"/>
                </a:solidFill>
                <a:latin typeface="Aeonik 2.0" panose="020B0503030300000000" pitchFamily="34" charset="0"/>
              </a:rPr>
              <a:t>Valuable &amp; Tailored Support,</a:t>
            </a:r>
          </a:p>
        </p:txBody>
      </p:sp>
      <p:sp>
        <p:nvSpPr>
          <p:cNvPr id="2" name="Rectangle: Rounded Corners 1">
            <a:extLst>
              <a:ext uri="{FF2B5EF4-FFF2-40B4-BE49-F238E27FC236}">
                <a16:creationId xmlns:a16="http://schemas.microsoft.com/office/drawing/2014/main" id="{3BCC723C-A395-00D9-5592-71D331721631}"/>
              </a:ext>
            </a:extLst>
          </p:cNvPr>
          <p:cNvSpPr/>
          <p:nvPr/>
        </p:nvSpPr>
        <p:spPr>
          <a:xfrm>
            <a:off x="4007483" y="1040662"/>
            <a:ext cx="3897727" cy="5347438"/>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1"/>
                </a:solidFill>
                <a:latin typeface="Aeonik 2.0" panose="020B0503030300000000" pitchFamily="34" charset="0"/>
              </a:rPr>
              <a:t>We Support Organisations.</a:t>
            </a:r>
            <a:endParaRPr lang="en-GB" sz="2400" dirty="0">
              <a:solidFill>
                <a:schemeClr val="tx1"/>
              </a:solidFill>
              <a:latin typeface="Aeonik 2.0" panose="020B0503030300000000" pitchFamily="34" charset="0"/>
            </a:endParaRPr>
          </a:p>
          <a:p>
            <a:pPr algn="ctr"/>
            <a:endParaRPr lang="en-GB" b="1" dirty="0">
              <a:solidFill>
                <a:schemeClr val="tx1"/>
              </a:solidFill>
              <a:latin typeface="Aeonik 2.0" panose="020B0503030300000000" pitchFamily="34" charset="0"/>
            </a:endParaRPr>
          </a:p>
          <a:p>
            <a:r>
              <a:rPr lang="en-GB" dirty="0">
                <a:solidFill>
                  <a:schemeClr val="tx1"/>
                </a:solidFill>
                <a:latin typeface="Aeonik 2.0" panose="020B0503030300000000" pitchFamily="34" charset="0"/>
              </a:rPr>
              <a:t>Providing insight into how they can best support apprentices.</a:t>
            </a:r>
          </a:p>
          <a:p>
            <a:endParaRPr lang="en-GB" dirty="0">
              <a:solidFill>
                <a:schemeClr val="tx1"/>
              </a:solidFill>
              <a:latin typeface="Aeonik 2.0" panose="020B0503030300000000" pitchFamily="34" charset="0"/>
            </a:endParaRPr>
          </a:p>
          <a:p>
            <a:r>
              <a:rPr lang="en-GB" dirty="0">
                <a:solidFill>
                  <a:schemeClr val="tx1"/>
                </a:solidFill>
                <a:latin typeface="Aeonik 2.0" panose="020B0503030300000000" pitchFamily="34" charset="0"/>
              </a:rPr>
              <a:t>Working closely with mentors, coaches &amp; managers to identify development needs.</a:t>
            </a:r>
          </a:p>
          <a:p>
            <a:endParaRPr lang="en-GB" dirty="0">
              <a:solidFill>
                <a:schemeClr val="tx1"/>
              </a:solidFill>
              <a:latin typeface="Aeonik 2.0" panose="020B0503030300000000" pitchFamily="34" charset="0"/>
            </a:endParaRPr>
          </a:p>
          <a:p>
            <a:r>
              <a:rPr lang="en-GB" dirty="0">
                <a:solidFill>
                  <a:schemeClr val="tx1"/>
                </a:solidFill>
                <a:latin typeface="Aeonik 2.0" panose="020B0503030300000000" pitchFamily="34" charset="0"/>
              </a:rPr>
              <a:t>Sharing course requirements, how they can be achieved and pro-actively plan this with both you and your apprentices.</a:t>
            </a:r>
          </a:p>
          <a:p>
            <a:endParaRPr lang="en-GB" dirty="0">
              <a:solidFill>
                <a:schemeClr val="tx1"/>
              </a:solidFill>
              <a:latin typeface="Aeonik 2.0" panose="020B0503030300000000" pitchFamily="34" charset="0"/>
            </a:endParaRPr>
          </a:p>
          <a:p>
            <a:r>
              <a:rPr lang="en-GB" dirty="0">
                <a:solidFill>
                  <a:schemeClr val="tx1"/>
                </a:solidFill>
                <a:latin typeface="Aeonik 2.0" panose="020B0503030300000000" pitchFamily="34" charset="0"/>
              </a:rPr>
              <a:t>Providing regular updates on your apprentice's progress.</a:t>
            </a:r>
          </a:p>
        </p:txBody>
      </p:sp>
      <p:sp>
        <p:nvSpPr>
          <p:cNvPr id="15" name="Rectangle: Rounded Corners 14">
            <a:extLst>
              <a:ext uri="{FF2B5EF4-FFF2-40B4-BE49-F238E27FC236}">
                <a16:creationId xmlns:a16="http://schemas.microsoft.com/office/drawing/2014/main" id="{7E99011D-8533-D660-9758-B382E6962074}"/>
              </a:ext>
            </a:extLst>
          </p:cNvPr>
          <p:cNvSpPr/>
          <p:nvPr/>
        </p:nvSpPr>
        <p:spPr>
          <a:xfrm>
            <a:off x="8109904" y="1040662"/>
            <a:ext cx="3897727" cy="5347437"/>
          </a:xfrm>
          <a:prstGeom prst="roundRect">
            <a:avLst/>
          </a:prstGeom>
          <a:solidFill>
            <a:srgbClr val="048273"/>
          </a:solidFill>
          <a:ln>
            <a:solidFill>
              <a:srgbClr val="0482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bg1"/>
                </a:solidFill>
                <a:latin typeface="Aeonik 2.0" panose="020B0503030300000000" pitchFamily="34" charset="0"/>
              </a:rPr>
              <a:t>We Support Apprentices.</a:t>
            </a:r>
            <a:endParaRPr lang="en-GB" sz="2400" dirty="0">
              <a:solidFill>
                <a:schemeClr val="bg1"/>
              </a:solidFill>
              <a:latin typeface="Aeonik 2.0" panose="020B0503030300000000" pitchFamily="34" charset="0"/>
            </a:endParaRPr>
          </a:p>
          <a:p>
            <a:pPr algn="ctr"/>
            <a:endParaRPr lang="en-GB" b="1" dirty="0">
              <a:solidFill>
                <a:schemeClr val="bg1"/>
              </a:solidFill>
              <a:latin typeface="Aeonik 2.0" panose="020B0503030300000000" pitchFamily="34" charset="0"/>
            </a:endParaRPr>
          </a:p>
          <a:p>
            <a:r>
              <a:rPr lang="en-GB" dirty="0">
                <a:solidFill>
                  <a:schemeClr val="bg1"/>
                </a:solidFill>
                <a:latin typeface="Aeonik 2.0" panose="020B0503030300000000" pitchFamily="34" charset="0"/>
              </a:rPr>
              <a:t>Tailoring your journey in line with the work you’re doing – putting learning into context.</a:t>
            </a:r>
          </a:p>
          <a:p>
            <a:endParaRPr lang="en-GB" dirty="0">
              <a:solidFill>
                <a:schemeClr val="bg1"/>
              </a:solidFill>
              <a:latin typeface="Aeonik 2.0" panose="020B0503030300000000" pitchFamily="34" charset="0"/>
            </a:endParaRPr>
          </a:p>
          <a:p>
            <a:r>
              <a:rPr lang="en-GB" dirty="0">
                <a:solidFill>
                  <a:schemeClr val="bg1"/>
                </a:solidFill>
                <a:latin typeface="Aeonik 2.0" panose="020B0503030300000000" pitchFamily="34" charset="0"/>
              </a:rPr>
              <a:t>1:1 support throughout the course, with engaging workshops.</a:t>
            </a:r>
          </a:p>
          <a:p>
            <a:endParaRPr lang="en-GB" dirty="0">
              <a:solidFill>
                <a:schemeClr val="bg1"/>
              </a:solidFill>
              <a:latin typeface="Aeonik 2.0" panose="020B0503030300000000" pitchFamily="34" charset="0"/>
            </a:endParaRPr>
          </a:p>
          <a:p>
            <a:r>
              <a:rPr lang="en-GB" dirty="0">
                <a:solidFill>
                  <a:schemeClr val="bg1"/>
                </a:solidFill>
                <a:latin typeface="Aeonik 2.0" panose="020B0503030300000000" pitchFamily="34" charset="0"/>
              </a:rPr>
              <a:t>Access to delivery materials, workshops, revision sessions and study guides</a:t>
            </a:r>
            <a:r>
              <a:rPr lang="en-GB" b="1" dirty="0">
                <a:solidFill>
                  <a:schemeClr val="bg1"/>
                </a:solidFill>
                <a:latin typeface="Aeonik 2.0" panose="020B0503030300000000" pitchFamily="34" charset="0"/>
              </a:rPr>
              <a:t>.</a:t>
            </a:r>
          </a:p>
          <a:p>
            <a:endParaRPr lang="en-GB" b="1" dirty="0">
              <a:solidFill>
                <a:schemeClr val="bg1"/>
              </a:solidFill>
              <a:latin typeface="Aeonik 2.0" panose="020B0503030300000000" pitchFamily="34" charset="0"/>
            </a:endParaRPr>
          </a:p>
          <a:p>
            <a:r>
              <a:rPr lang="en-GB" dirty="0">
                <a:solidFill>
                  <a:schemeClr val="bg1"/>
                </a:solidFill>
                <a:latin typeface="Aeonik 2.0" panose="020B0503030300000000" pitchFamily="34" charset="0"/>
              </a:rPr>
              <a:t>Guidance from PM specialists and APM student membership.</a:t>
            </a:r>
          </a:p>
        </p:txBody>
      </p:sp>
      <p:pic>
        <p:nvPicPr>
          <p:cNvPr id="3" name="Picture 2">
            <a:extLst>
              <a:ext uri="{FF2B5EF4-FFF2-40B4-BE49-F238E27FC236}">
                <a16:creationId xmlns:a16="http://schemas.microsoft.com/office/drawing/2014/main" id="{2DCBE601-E589-F486-A121-AB4E61B655B7}"/>
              </a:ext>
            </a:extLst>
          </p:cNvPr>
          <p:cNvPicPr>
            <a:picLocks noChangeAspect="1"/>
          </p:cNvPicPr>
          <p:nvPr/>
        </p:nvPicPr>
        <p:blipFill rotWithShape="1">
          <a:blip r:embed="rId3"/>
          <a:srcRect l="22928" t="12633" r="23139" b="12635"/>
          <a:stretch/>
        </p:blipFill>
        <p:spPr>
          <a:xfrm>
            <a:off x="894596" y="1976925"/>
            <a:ext cx="3010540" cy="2652012"/>
          </a:xfrm>
          <a:prstGeom prst="rect">
            <a:avLst/>
          </a:prstGeom>
        </p:spPr>
      </p:pic>
      <p:sp>
        <p:nvSpPr>
          <p:cNvPr id="5" name="TextBox 4">
            <a:extLst>
              <a:ext uri="{FF2B5EF4-FFF2-40B4-BE49-F238E27FC236}">
                <a16:creationId xmlns:a16="http://schemas.microsoft.com/office/drawing/2014/main" id="{1E4FAD39-E68E-371E-A215-4B1A97C4B503}"/>
              </a:ext>
            </a:extLst>
          </p:cNvPr>
          <p:cNvSpPr txBox="1"/>
          <p:nvPr/>
        </p:nvSpPr>
        <p:spPr>
          <a:xfrm>
            <a:off x="1435884" y="2598642"/>
            <a:ext cx="2198709" cy="954107"/>
          </a:xfrm>
          <a:prstGeom prst="rect">
            <a:avLst/>
          </a:prstGeom>
          <a:noFill/>
        </p:spPr>
        <p:txBody>
          <a:bodyPr wrap="square" rtlCol="0">
            <a:spAutoFit/>
          </a:bodyPr>
          <a:lstStyle/>
          <a:p>
            <a:r>
              <a:rPr lang="en-GB" sz="2800" b="1" dirty="0">
                <a:latin typeface="Aeonik 2.0" panose="020B0503030300000000" pitchFamily="34" charset="0"/>
              </a:rPr>
              <a:t>Unlock your potential.</a:t>
            </a:r>
            <a:endParaRPr lang="en-GB" sz="3600" b="1" dirty="0">
              <a:latin typeface="Aeonik 2.0" panose="020B0503030300000000" pitchFamily="34" charset="0"/>
            </a:endParaRPr>
          </a:p>
        </p:txBody>
      </p:sp>
    </p:spTree>
    <p:extLst>
      <p:ext uri="{BB962C8B-B14F-4D97-AF65-F5344CB8AC3E}">
        <p14:creationId xmlns:p14="http://schemas.microsoft.com/office/powerpoint/2010/main" val="30621282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7E99011D-8533-D660-9758-B382E6962074}"/>
              </a:ext>
            </a:extLst>
          </p:cNvPr>
          <p:cNvSpPr/>
          <p:nvPr/>
        </p:nvSpPr>
        <p:spPr>
          <a:xfrm>
            <a:off x="114300" y="1040662"/>
            <a:ext cx="11893331" cy="5347437"/>
          </a:xfrm>
          <a:prstGeom prst="roundRect">
            <a:avLst/>
          </a:prstGeom>
          <a:solidFill>
            <a:srgbClr val="048273"/>
          </a:solidFill>
          <a:ln>
            <a:solidFill>
              <a:srgbClr val="0482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latin typeface="Aeonik 2.0" panose="020B0503030300000000" pitchFamily="34" charset="0"/>
            </a:endParaRPr>
          </a:p>
        </p:txBody>
      </p:sp>
      <p:pic>
        <p:nvPicPr>
          <p:cNvPr id="3" name="Picture 2">
            <a:extLst>
              <a:ext uri="{FF2B5EF4-FFF2-40B4-BE49-F238E27FC236}">
                <a16:creationId xmlns:a16="http://schemas.microsoft.com/office/drawing/2014/main" id="{2DCBE601-E589-F486-A121-AB4E61B655B7}"/>
              </a:ext>
            </a:extLst>
          </p:cNvPr>
          <p:cNvPicPr>
            <a:picLocks noChangeAspect="1"/>
          </p:cNvPicPr>
          <p:nvPr/>
        </p:nvPicPr>
        <p:blipFill rotWithShape="1">
          <a:blip r:embed="rId2"/>
          <a:srcRect l="22928" t="12633" r="23139" b="12635"/>
          <a:stretch/>
        </p:blipFill>
        <p:spPr>
          <a:xfrm flipH="1">
            <a:off x="0" y="-34230"/>
            <a:ext cx="3010540" cy="2652012"/>
          </a:xfrm>
          <a:prstGeom prst="rect">
            <a:avLst/>
          </a:prstGeom>
        </p:spPr>
      </p:pic>
      <p:sp>
        <p:nvSpPr>
          <p:cNvPr id="5" name="TextBox 4">
            <a:extLst>
              <a:ext uri="{FF2B5EF4-FFF2-40B4-BE49-F238E27FC236}">
                <a16:creationId xmlns:a16="http://schemas.microsoft.com/office/drawing/2014/main" id="{1E4FAD39-E68E-371E-A215-4B1A97C4B503}"/>
              </a:ext>
            </a:extLst>
          </p:cNvPr>
          <p:cNvSpPr txBox="1"/>
          <p:nvPr/>
        </p:nvSpPr>
        <p:spPr>
          <a:xfrm>
            <a:off x="359864" y="563608"/>
            <a:ext cx="2290812" cy="954107"/>
          </a:xfrm>
          <a:prstGeom prst="rect">
            <a:avLst/>
          </a:prstGeom>
          <a:noFill/>
        </p:spPr>
        <p:txBody>
          <a:bodyPr wrap="square" rtlCol="0">
            <a:spAutoFit/>
          </a:bodyPr>
          <a:lstStyle/>
          <a:p>
            <a:r>
              <a:rPr lang="en-GB" sz="2800" b="1" dirty="0">
                <a:latin typeface="Aeonik 2.0" panose="020B0503030300000000" pitchFamily="34" charset="0"/>
              </a:rPr>
              <a:t>What can you expect?</a:t>
            </a:r>
            <a:endParaRPr lang="en-GB" sz="3600" b="1" dirty="0">
              <a:latin typeface="Aeonik 2.0" panose="020B0503030300000000" pitchFamily="34" charset="0"/>
            </a:endParaRPr>
          </a:p>
        </p:txBody>
      </p:sp>
      <p:sp>
        <p:nvSpPr>
          <p:cNvPr id="6" name="Rectangle: Rounded Corners 5">
            <a:extLst>
              <a:ext uri="{FF2B5EF4-FFF2-40B4-BE49-F238E27FC236}">
                <a16:creationId xmlns:a16="http://schemas.microsoft.com/office/drawing/2014/main" id="{32D66C50-F4B1-C27D-1E5A-187169066900}"/>
              </a:ext>
            </a:extLst>
          </p:cNvPr>
          <p:cNvSpPr/>
          <p:nvPr/>
        </p:nvSpPr>
        <p:spPr>
          <a:xfrm>
            <a:off x="1578116" y="2372178"/>
            <a:ext cx="2118057" cy="963617"/>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Project Context</a:t>
            </a:r>
          </a:p>
        </p:txBody>
      </p:sp>
      <p:sp>
        <p:nvSpPr>
          <p:cNvPr id="8" name="Rectangle: Rounded Corners 7">
            <a:extLst>
              <a:ext uri="{FF2B5EF4-FFF2-40B4-BE49-F238E27FC236}">
                <a16:creationId xmlns:a16="http://schemas.microsoft.com/office/drawing/2014/main" id="{70C41B49-EFB1-8E4D-521F-BC7686C49E47}"/>
              </a:ext>
            </a:extLst>
          </p:cNvPr>
          <p:cNvSpPr/>
          <p:nvPr/>
        </p:nvSpPr>
        <p:spPr>
          <a:xfrm>
            <a:off x="3834676" y="2372178"/>
            <a:ext cx="2118057" cy="963617"/>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Project Governance</a:t>
            </a:r>
          </a:p>
        </p:txBody>
      </p:sp>
      <p:sp>
        <p:nvSpPr>
          <p:cNvPr id="9" name="Rectangle: Rounded Corners 8">
            <a:extLst>
              <a:ext uri="{FF2B5EF4-FFF2-40B4-BE49-F238E27FC236}">
                <a16:creationId xmlns:a16="http://schemas.microsoft.com/office/drawing/2014/main" id="{D7E013EA-752D-1D79-A1EF-97011FBB6B43}"/>
              </a:ext>
            </a:extLst>
          </p:cNvPr>
          <p:cNvSpPr/>
          <p:nvPr/>
        </p:nvSpPr>
        <p:spPr>
          <a:xfrm>
            <a:off x="6096000" y="2372178"/>
            <a:ext cx="2118057" cy="963617"/>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Stakeholder &amp; Communication Management</a:t>
            </a:r>
          </a:p>
        </p:txBody>
      </p:sp>
      <p:sp>
        <p:nvSpPr>
          <p:cNvPr id="10" name="Rectangle: Rounded Corners 9">
            <a:extLst>
              <a:ext uri="{FF2B5EF4-FFF2-40B4-BE49-F238E27FC236}">
                <a16:creationId xmlns:a16="http://schemas.microsoft.com/office/drawing/2014/main" id="{9D648195-047E-5896-818E-91B4AF607B3F}"/>
              </a:ext>
            </a:extLst>
          </p:cNvPr>
          <p:cNvSpPr/>
          <p:nvPr/>
        </p:nvSpPr>
        <p:spPr>
          <a:xfrm>
            <a:off x="8357324" y="2372178"/>
            <a:ext cx="2118057" cy="963617"/>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Business Case &amp; Benefits Management</a:t>
            </a:r>
          </a:p>
        </p:txBody>
      </p:sp>
      <p:sp>
        <p:nvSpPr>
          <p:cNvPr id="11" name="Rectangle: Rounded Corners 10">
            <a:extLst>
              <a:ext uri="{FF2B5EF4-FFF2-40B4-BE49-F238E27FC236}">
                <a16:creationId xmlns:a16="http://schemas.microsoft.com/office/drawing/2014/main" id="{EA6C7515-EE1C-5D09-E627-CAA9028E78E8}"/>
              </a:ext>
            </a:extLst>
          </p:cNvPr>
          <p:cNvSpPr/>
          <p:nvPr/>
        </p:nvSpPr>
        <p:spPr>
          <a:xfrm>
            <a:off x="1578116" y="3481434"/>
            <a:ext cx="2118057" cy="963617"/>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Scope Management</a:t>
            </a:r>
          </a:p>
        </p:txBody>
      </p:sp>
      <p:sp>
        <p:nvSpPr>
          <p:cNvPr id="12" name="Rectangle: Rounded Corners 11">
            <a:extLst>
              <a:ext uri="{FF2B5EF4-FFF2-40B4-BE49-F238E27FC236}">
                <a16:creationId xmlns:a16="http://schemas.microsoft.com/office/drawing/2014/main" id="{B1530698-410E-6379-B023-B2E4D2DEED98}"/>
              </a:ext>
            </a:extLst>
          </p:cNvPr>
          <p:cNvSpPr/>
          <p:nvPr/>
        </p:nvSpPr>
        <p:spPr>
          <a:xfrm>
            <a:off x="3834676" y="3481434"/>
            <a:ext cx="2118057" cy="963617"/>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Risk &amp; Issue Management</a:t>
            </a:r>
          </a:p>
        </p:txBody>
      </p:sp>
      <p:sp>
        <p:nvSpPr>
          <p:cNvPr id="13" name="Rectangle: Rounded Corners 12">
            <a:extLst>
              <a:ext uri="{FF2B5EF4-FFF2-40B4-BE49-F238E27FC236}">
                <a16:creationId xmlns:a16="http://schemas.microsoft.com/office/drawing/2014/main" id="{D9CFA705-25C8-D812-98B3-C5E3ED15B699}"/>
              </a:ext>
            </a:extLst>
          </p:cNvPr>
          <p:cNvSpPr/>
          <p:nvPr/>
        </p:nvSpPr>
        <p:spPr>
          <a:xfrm>
            <a:off x="6096000" y="3481434"/>
            <a:ext cx="2118057" cy="963617"/>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Schedule Management</a:t>
            </a:r>
          </a:p>
        </p:txBody>
      </p:sp>
      <p:sp>
        <p:nvSpPr>
          <p:cNvPr id="14" name="Rectangle: Rounded Corners 13">
            <a:extLst>
              <a:ext uri="{FF2B5EF4-FFF2-40B4-BE49-F238E27FC236}">
                <a16:creationId xmlns:a16="http://schemas.microsoft.com/office/drawing/2014/main" id="{905BCCC9-1B79-0A7C-2D14-6FB2A7F794EF}"/>
              </a:ext>
            </a:extLst>
          </p:cNvPr>
          <p:cNvSpPr/>
          <p:nvPr/>
        </p:nvSpPr>
        <p:spPr>
          <a:xfrm>
            <a:off x="8357324" y="3481434"/>
            <a:ext cx="2118057" cy="963617"/>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Resource Management</a:t>
            </a:r>
          </a:p>
        </p:txBody>
      </p:sp>
      <p:sp>
        <p:nvSpPr>
          <p:cNvPr id="16" name="Rectangle: Rounded Corners 15">
            <a:extLst>
              <a:ext uri="{FF2B5EF4-FFF2-40B4-BE49-F238E27FC236}">
                <a16:creationId xmlns:a16="http://schemas.microsoft.com/office/drawing/2014/main" id="{6851ABD8-6B0C-D2B8-5AF1-8EFB35B7ED80}"/>
              </a:ext>
            </a:extLst>
          </p:cNvPr>
          <p:cNvSpPr/>
          <p:nvPr/>
        </p:nvSpPr>
        <p:spPr>
          <a:xfrm>
            <a:off x="1578116" y="4635842"/>
            <a:ext cx="2118057" cy="963617"/>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Consolidated Planning</a:t>
            </a:r>
          </a:p>
        </p:txBody>
      </p:sp>
      <p:sp>
        <p:nvSpPr>
          <p:cNvPr id="17" name="Rectangle: Rounded Corners 16">
            <a:extLst>
              <a:ext uri="{FF2B5EF4-FFF2-40B4-BE49-F238E27FC236}">
                <a16:creationId xmlns:a16="http://schemas.microsoft.com/office/drawing/2014/main" id="{81F945B8-17EE-FBE1-7B87-8D8D3E6D52EA}"/>
              </a:ext>
            </a:extLst>
          </p:cNvPr>
          <p:cNvSpPr/>
          <p:nvPr/>
        </p:nvSpPr>
        <p:spPr>
          <a:xfrm>
            <a:off x="3834676" y="4635842"/>
            <a:ext cx="2118057" cy="963617"/>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Budgets &amp; Cost Control</a:t>
            </a:r>
          </a:p>
        </p:txBody>
      </p:sp>
      <p:sp>
        <p:nvSpPr>
          <p:cNvPr id="18" name="Rectangle: Rounded Corners 17">
            <a:extLst>
              <a:ext uri="{FF2B5EF4-FFF2-40B4-BE49-F238E27FC236}">
                <a16:creationId xmlns:a16="http://schemas.microsoft.com/office/drawing/2014/main" id="{F7343ADD-4B5F-7E88-87C6-1BE1EA9F685D}"/>
              </a:ext>
            </a:extLst>
          </p:cNvPr>
          <p:cNvSpPr/>
          <p:nvPr/>
        </p:nvSpPr>
        <p:spPr>
          <a:xfrm>
            <a:off x="6096000" y="4635842"/>
            <a:ext cx="2118057" cy="963617"/>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Contract Management &amp; Procurement</a:t>
            </a:r>
          </a:p>
        </p:txBody>
      </p:sp>
      <p:sp>
        <p:nvSpPr>
          <p:cNvPr id="19" name="Rectangle: Rounded Corners 18">
            <a:extLst>
              <a:ext uri="{FF2B5EF4-FFF2-40B4-BE49-F238E27FC236}">
                <a16:creationId xmlns:a16="http://schemas.microsoft.com/office/drawing/2014/main" id="{A181A923-6A3A-4EA7-111D-53B0F370115B}"/>
              </a:ext>
            </a:extLst>
          </p:cNvPr>
          <p:cNvSpPr/>
          <p:nvPr/>
        </p:nvSpPr>
        <p:spPr>
          <a:xfrm>
            <a:off x="8357324" y="4622599"/>
            <a:ext cx="2118057" cy="963617"/>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Quality Management</a:t>
            </a:r>
          </a:p>
        </p:txBody>
      </p:sp>
      <p:sp>
        <p:nvSpPr>
          <p:cNvPr id="20" name="Rectangle: Rounded Corners 19">
            <a:extLst>
              <a:ext uri="{FF2B5EF4-FFF2-40B4-BE49-F238E27FC236}">
                <a16:creationId xmlns:a16="http://schemas.microsoft.com/office/drawing/2014/main" id="{EFE7360C-137E-4CC1-F4DC-4F15D01A938C}"/>
              </a:ext>
            </a:extLst>
          </p:cNvPr>
          <p:cNvSpPr/>
          <p:nvPr/>
        </p:nvSpPr>
        <p:spPr>
          <a:xfrm>
            <a:off x="5036971" y="1703908"/>
            <a:ext cx="2118057" cy="543860"/>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12 Key Modules</a:t>
            </a:r>
          </a:p>
        </p:txBody>
      </p:sp>
    </p:spTree>
    <p:extLst>
      <p:ext uri="{BB962C8B-B14F-4D97-AF65-F5344CB8AC3E}">
        <p14:creationId xmlns:p14="http://schemas.microsoft.com/office/powerpoint/2010/main" val="34807285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7E99011D-8533-D660-9758-B382E6962074}"/>
              </a:ext>
            </a:extLst>
          </p:cNvPr>
          <p:cNvSpPr/>
          <p:nvPr/>
        </p:nvSpPr>
        <p:spPr>
          <a:xfrm>
            <a:off x="114300" y="127000"/>
            <a:ext cx="11893331" cy="6261099"/>
          </a:xfrm>
          <a:prstGeom prst="roundRect">
            <a:avLst/>
          </a:prstGeom>
          <a:solidFill>
            <a:srgbClr val="048273"/>
          </a:solidFill>
          <a:ln>
            <a:solidFill>
              <a:srgbClr val="0482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latin typeface="Aeonik 2.0" panose="020B0503030300000000" pitchFamily="34" charset="0"/>
            </a:endParaRPr>
          </a:p>
        </p:txBody>
      </p:sp>
      <p:sp>
        <p:nvSpPr>
          <p:cNvPr id="6" name="Rectangle: Rounded Corners 5">
            <a:extLst>
              <a:ext uri="{FF2B5EF4-FFF2-40B4-BE49-F238E27FC236}">
                <a16:creationId xmlns:a16="http://schemas.microsoft.com/office/drawing/2014/main" id="{32D66C50-F4B1-C27D-1E5A-187169066900}"/>
              </a:ext>
            </a:extLst>
          </p:cNvPr>
          <p:cNvSpPr/>
          <p:nvPr/>
        </p:nvSpPr>
        <p:spPr>
          <a:xfrm>
            <a:off x="684721" y="469901"/>
            <a:ext cx="2528379" cy="963617"/>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Project Context</a:t>
            </a:r>
          </a:p>
        </p:txBody>
      </p:sp>
      <p:sp>
        <p:nvSpPr>
          <p:cNvPr id="8" name="Rectangle: Rounded Corners 7">
            <a:extLst>
              <a:ext uri="{FF2B5EF4-FFF2-40B4-BE49-F238E27FC236}">
                <a16:creationId xmlns:a16="http://schemas.microsoft.com/office/drawing/2014/main" id="{70C41B49-EFB1-8E4D-521F-BC7686C49E47}"/>
              </a:ext>
            </a:extLst>
          </p:cNvPr>
          <p:cNvSpPr/>
          <p:nvPr/>
        </p:nvSpPr>
        <p:spPr>
          <a:xfrm>
            <a:off x="3434150" y="469901"/>
            <a:ext cx="2528379" cy="963617"/>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Project Governance</a:t>
            </a:r>
          </a:p>
        </p:txBody>
      </p:sp>
      <p:sp>
        <p:nvSpPr>
          <p:cNvPr id="9" name="Rectangle: Rounded Corners 8">
            <a:extLst>
              <a:ext uri="{FF2B5EF4-FFF2-40B4-BE49-F238E27FC236}">
                <a16:creationId xmlns:a16="http://schemas.microsoft.com/office/drawing/2014/main" id="{D7E013EA-752D-1D79-A1EF-97011FBB6B43}"/>
              </a:ext>
            </a:extLst>
          </p:cNvPr>
          <p:cNvSpPr/>
          <p:nvPr/>
        </p:nvSpPr>
        <p:spPr>
          <a:xfrm>
            <a:off x="6164777" y="460236"/>
            <a:ext cx="2528379" cy="963617"/>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Stakeholder &amp; Communication Management</a:t>
            </a:r>
          </a:p>
        </p:txBody>
      </p:sp>
      <p:sp>
        <p:nvSpPr>
          <p:cNvPr id="10" name="Rectangle: Rounded Corners 9">
            <a:extLst>
              <a:ext uri="{FF2B5EF4-FFF2-40B4-BE49-F238E27FC236}">
                <a16:creationId xmlns:a16="http://schemas.microsoft.com/office/drawing/2014/main" id="{9D648195-047E-5896-818E-91B4AF607B3F}"/>
              </a:ext>
            </a:extLst>
          </p:cNvPr>
          <p:cNvSpPr/>
          <p:nvPr/>
        </p:nvSpPr>
        <p:spPr>
          <a:xfrm>
            <a:off x="8876239" y="460236"/>
            <a:ext cx="2528379" cy="963617"/>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Business Case &amp; Benefits Management</a:t>
            </a:r>
          </a:p>
        </p:txBody>
      </p:sp>
      <p:sp>
        <p:nvSpPr>
          <p:cNvPr id="11" name="Rectangle: Rounded Corners 10">
            <a:extLst>
              <a:ext uri="{FF2B5EF4-FFF2-40B4-BE49-F238E27FC236}">
                <a16:creationId xmlns:a16="http://schemas.microsoft.com/office/drawing/2014/main" id="{EA6C7515-EE1C-5D09-E627-CAA9028E78E8}"/>
              </a:ext>
            </a:extLst>
          </p:cNvPr>
          <p:cNvSpPr/>
          <p:nvPr/>
        </p:nvSpPr>
        <p:spPr>
          <a:xfrm>
            <a:off x="654405" y="2465383"/>
            <a:ext cx="2528378" cy="963617"/>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Scope Management</a:t>
            </a:r>
          </a:p>
        </p:txBody>
      </p:sp>
      <p:sp>
        <p:nvSpPr>
          <p:cNvPr id="12" name="Rectangle: Rounded Corners 11">
            <a:extLst>
              <a:ext uri="{FF2B5EF4-FFF2-40B4-BE49-F238E27FC236}">
                <a16:creationId xmlns:a16="http://schemas.microsoft.com/office/drawing/2014/main" id="{B1530698-410E-6379-B023-B2E4D2DEED98}"/>
              </a:ext>
            </a:extLst>
          </p:cNvPr>
          <p:cNvSpPr/>
          <p:nvPr/>
        </p:nvSpPr>
        <p:spPr>
          <a:xfrm>
            <a:off x="3453322" y="2465382"/>
            <a:ext cx="2528378" cy="963617"/>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Risk &amp; Issue Management</a:t>
            </a:r>
          </a:p>
        </p:txBody>
      </p:sp>
      <p:sp>
        <p:nvSpPr>
          <p:cNvPr id="13" name="Rectangle: Rounded Corners 12">
            <a:extLst>
              <a:ext uri="{FF2B5EF4-FFF2-40B4-BE49-F238E27FC236}">
                <a16:creationId xmlns:a16="http://schemas.microsoft.com/office/drawing/2014/main" id="{D9CFA705-25C8-D812-98B3-C5E3ED15B699}"/>
              </a:ext>
            </a:extLst>
          </p:cNvPr>
          <p:cNvSpPr/>
          <p:nvPr/>
        </p:nvSpPr>
        <p:spPr>
          <a:xfrm>
            <a:off x="6210299" y="2460550"/>
            <a:ext cx="2528379" cy="963617"/>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Schedule Management</a:t>
            </a:r>
          </a:p>
        </p:txBody>
      </p:sp>
      <p:sp>
        <p:nvSpPr>
          <p:cNvPr id="14" name="Rectangle: Rounded Corners 13">
            <a:extLst>
              <a:ext uri="{FF2B5EF4-FFF2-40B4-BE49-F238E27FC236}">
                <a16:creationId xmlns:a16="http://schemas.microsoft.com/office/drawing/2014/main" id="{905BCCC9-1B79-0A7C-2D14-6FB2A7F794EF}"/>
              </a:ext>
            </a:extLst>
          </p:cNvPr>
          <p:cNvSpPr/>
          <p:nvPr/>
        </p:nvSpPr>
        <p:spPr>
          <a:xfrm>
            <a:off x="8876240" y="2465383"/>
            <a:ext cx="2528378" cy="963617"/>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Resource Management</a:t>
            </a:r>
          </a:p>
        </p:txBody>
      </p:sp>
      <p:sp>
        <p:nvSpPr>
          <p:cNvPr id="16" name="Rectangle: Rounded Corners 15">
            <a:extLst>
              <a:ext uri="{FF2B5EF4-FFF2-40B4-BE49-F238E27FC236}">
                <a16:creationId xmlns:a16="http://schemas.microsoft.com/office/drawing/2014/main" id="{6851ABD8-6B0C-D2B8-5AF1-8EFB35B7ED80}"/>
              </a:ext>
            </a:extLst>
          </p:cNvPr>
          <p:cNvSpPr/>
          <p:nvPr/>
        </p:nvSpPr>
        <p:spPr>
          <a:xfrm>
            <a:off x="654405" y="4328286"/>
            <a:ext cx="2528376" cy="963617"/>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Consolidated Planning</a:t>
            </a:r>
          </a:p>
        </p:txBody>
      </p:sp>
      <p:sp>
        <p:nvSpPr>
          <p:cNvPr id="17" name="Rectangle: Rounded Corners 16">
            <a:extLst>
              <a:ext uri="{FF2B5EF4-FFF2-40B4-BE49-F238E27FC236}">
                <a16:creationId xmlns:a16="http://schemas.microsoft.com/office/drawing/2014/main" id="{81F945B8-17EE-FBE1-7B87-8D8D3E6D52EA}"/>
              </a:ext>
            </a:extLst>
          </p:cNvPr>
          <p:cNvSpPr/>
          <p:nvPr/>
        </p:nvSpPr>
        <p:spPr>
          <a:xfrm>
            <a:off x="3432375" y="4328285"/>
            <a:ext cx="2528376" cy="963617"/>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Budgets &amp; Cost Control</a:t>
            </a:r>
          </a:p>
        </p:txBody>
      </p:sp>
      <p:sp>
        <p:nvSpPr>
          <p:cNvPr id="18" name="Rectangle: Rounded Corners 17">
            <a:extLst>
              <a:ext uri="{FF2B5EF4-FFF2-40B4-BE49-F238E27FC236}">
                <a16:creationId xmlns:a16="http://schemas.microsoft.com/office/drawing/2014/main" id="{F7343ADD-4B5F-7E88-87C6-1BE1EA9F685D}"/>
              </a:ext>
            </a:extLst>
          </p:cNvPr>
          <p:cNvSpPr/>
          <p:nvPr/>
        </p:nvSpPr>
        <p:spPr>
          <a:xfrm>
            <a:off x="6154308" y="4328286"/>
            <a:ext cx="2528376" cy="963617"/>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Contract Management &amp; Procurement</a:t>
            </a:r>
          </a:p>
        </p:txBody>
      </p:sp>
      <p:sp>
        <p:nvSpPr>
          <p:cNvPr id="19" name="Rectangle: Rounded Corners 18">
            <a:extLst>
              <a:ext uri="{FF2B5EF4-FFF2-40B4-BE49-F238E27FC236}">
                <a16:creationId xmlns:a16="http://schemas.microsoft.com/office/drawing/2014/main" id="{A181A923-6A3A-4EA7-111D-53B0F370115B}"/>
              </a:ext>
            </a:extLst>
          </p:cNvPr>
          <p:cNvSpPr/>
          <p:nvPr/>
        </p:nvSpPr>
        <p:spPr>
          <a:xfrm>
            <a:off x="8876241" y="4328283"/>
            <a:ext cx="2528376" cy="963617"/>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Quality Management</a:t>
            </a:r>
          </a:p>
        </p:txBody>
      </p:sp>
      <p:sp>
        <p:nvSpPr>
          <p:cNvPr id="2" name="TextBox 1">
            <a:extLst>
              <a:ext uri="{FF2B5EF4-FFF2-40B4-BE49-F238E27FC236}">
                <a16:creationId xmlns:a16="http://schemas.microsoft.com/office/drawing/2014/main" id="{48D7B35A-66D9-95D7-BFE1-30DE097D426A}"/>
              </a:ext>
            </a:extLst>
          </p:cNvPr>
          <p:cNvSpPr txBox="1"/>
          <p:nvPr/>
        </p:nvSpPr>
        <p:spPr>
          <a:xfrm>
            <a:off x="654405" y="1433518"/>
            <a:ext cx="2528378" cy="830997"/>
          </a:xfrm>
          <a:prstGeom prst="rect">
            <a:avLst/>
          </a:prstGeom>
          <a:noFill/>
        </p:spPr>
        <p:txBody>
          <a:bodyPr wrap="square" rtlCol="0">
            <a:spAutoFit/>
          </a:bodyPr>
          <a:lstStyle/>
          <a:p>
            <a:pPr algn="ctr"/>
            <a:r>
              <a:rPr lang="en-GB" sz="1600" dirty="0">
                <a:solidFill>
                  <a:schemeClr val="bg1"/>
                </a:solidFill>
                <a:latin typeface="Aeonik 2.0" panose="020B0503030300000000" pitchFamily="34" charset="0"/>
              </a:rPr>
              <a:t>The project environment &amp; analysis tools, PESTLE, SWOT &amp; VUCA.</a:t>
            </a:r>
          </a:p>
        </p:txBody>
      </p:sp>
      <p:sp>
        <p:nvSpPr>
          <p:cNvPr id="4" name="TextBox 3">
            <a:extLst>
              <a:ext uri="{FF2B5EF4-FFF2-40B4-BE49-F238E27FC236}">
                <a16:creationId xmlns:a16="http://schemas.microsoft.com/office/drawing/2014/main" id="{C885937A-9546-FC07-60D9-E0161D0E22F0}"/>
              </a:ext>
            </a:extLst>
          </p:cNvPr>
          <p:cNvSpPr txBox="1"/>
          <p:nvPr/>
        </p:nvSpPr>
        <p:spPr>
          <a:xfrm>
            <a:off x="3434150" y="1423854"/>
            <a:ext cx="2528378" cy="830997"/>
          </a:xfrm>
          <a:prstGeom prst="rect">
            <a:avLst/>
          </a:prstGeom>
          <a:noFill/>
        </p:spPr>
        <p:txBody>
          <a:bodyPr wrap="square" rtlCol="0">
            <a:spAutoFit/>
          </a:bodyPr>
          <a:lstStyle/>
          <a:p>
            <a:pPr algn="ctr"/>
            <a:r>
              <a:rPr lang="en-GB" sz="1600" dirty="0">
                <a:solidFill>
                  <a:schemeClr val="bg1"/>
                </a:solidFill>
                <a:latin typeface="Aeonik 2.0" panose="020B0503030300000000" pitchFamily="34" charset="0"/>
              </a:rPr>
              <a:t>Project Life Cycles, phases, control &amp; management of projects.</a:t>
            </a:r>
          </a:p>
        </p:txBody>
      </p:sp>
      <p:sp>
        <p:nvSpPr>
          <p:cNvPr id="7" name="TextBox 6">
            <a:extLst>
              <a:ext uri="{FF2B5EF4-FFF2-40B4-BE49-F238E27FC236}">
                <a16:creationId xmlns:a16="http://schemas.microsoft.com/office/drawing/2014/main" id="{4E983724-6D65-FF9B-D752-563636931D07}"/>
              </a:ext>
            </a:extLst>
          </p:cNvPr>
          <p:cNvSpPr txBox="1"/>
          <p:nvPr/>
        </p:nvSpPr>
        <p:spPr>
          <a:xfrm>
            <a:off x="6164776" y="1433518"/>
            <a:ext cx="2528379" cy="830997"/>
          </a:xfrm>
          <a:prstGeom prst="rect">
            <a:avLst/>
          </a:prstGeom>
          <a:noFill/>
        </p:spPr>
        <p:txBody>
          <a:bodyPr wrap="square" rtlCol="0">
            <a:spAutoFit/>
          </a:bodyPr>
          <a:lstStyle/>
          <a:p>
            <a:pPr algn="ctr"/>
            <a:r>
              <a:rPr lang="en-GB" sz="1600" dirty="0">
                <a:solidFill>
                  <a:schemeClr val="bg1"/>
                </a:solidFill>
                <a:latin typeface="Aeonik 2.0" panose="020B0503030300000000" pitchFamily="34" charset="0"/>
              </a:rPr>
              <a:t>Communication plans, stakeholder mapping &amp; negotiation techniques.</a:t>
            </a:r>
          </a:p>
        </p:txBody>
      </p:sp>
      <p:sp>
        <p:nvSpPr>
          <p:cNvPr id="21" name="TextBox 20">
            <a:extLst>
              <a:ext uri="{FF2B5EF4-FFF2-40B4-BE49-F238E27FC236}">
                <a16:creationId xmlns:a16="http://schemas.microsoft.com/office/drawing/2014/main" id="{4A26D141-9C71-DB28-C7C9-3597A17A5DCD}"/>
              </a:ext>
            </a:extLst>
          </p:cNvPr>
          <p:cNvSpPr txBox="1"/>
          <p:nvPr/>
        </p:nvSpPr>
        <p:spPr>
          <a:xfrm>
            <a:off x="8876236" y="1423852"/>
            <a:ext cx="2528379" cy="830997"/>
          </a:xfrm>
          <a:prstGeom prst="rect">
            <a:avLst/>
          </a:prstGeom>
          <a:noFill/>
        </p:spPr>
        <p:txBody>
          <a:bodyPr wrap="square" rtlCol="0">
            <a:spAutoFit/>
          </a:bodyPr>
          <a:lstStyle/>
          <a:p>
            <a:pPr algn="ctr"/>
            <a:r>
              <a:rPr lang="en-GB" sz="1600" dirty="0">
                <a:solidFill>
                  <a:schemeClr val="bg1"/>
                </a:solidFill>
                <a:latin typeface="Aeonik 2.0" panose="020B0503030300000000" pitchFamily="34" charset="0"/>
              </a:rPr>
              <a:t>Business case through the project life cycle &amp; benefits management.</a:t>
            </a:r>
          </a:p>
        </p:txBody>
      </p:sp>
      <p:sp>
        <p:nvSpPr>
          <p:cNvPr id="22" name="TextBox 21">
            <a:extLst>
              <a:ext uri="{FF2B5EF4-FFF2-40B4-BE49-F238E27FC236}">
                <a16:creationId xmlns:a16="http://schemas.microsoft.com/office/drawing/2014/main" id="{8A184E3F-07E3-4202-C9D6-C1B62A41645D}"/>
              </a:ext>
            </a:extLst>
          </p:cNvPr>
          <p:cNvSpPr txBox="1"/>
          <p:nvPr/>
        </p:nvSpPr>
        <p:spPr>
          <a:xfrm>
            <a:off x="654405" y="3424167"/>
            <a:ext cx="2528378" cy="584775"/>
          </a:xfrm>
          <a:prstGeom prst="rect">
            <a:avLst/>
          </a:prstGeom>
          <a:noFill/>
        </p:spPr>
        <p:txBody>
          <a:bodyPr wrap="square" rtlCol="0">
            <a:spAutoFit/>
          </a:bodyPr>
          <a:lstStyle/>
          <a:p>
            <a:pPr algn="ctr"/>
            <a:r>
              <a:rPr lang="en-GB" sz="1600" dirty="0">
                <a:solidFill>
                  <a:schemeClr val="bg1"/>
                </a:solidFill>
                <a:latin typeface="Aeonik 2.0" panose="020B0503030300000000" pitchFamily="34" charset="0"/>
              </a:rPr>
              <a:t>Requirements, baseline &amp; change management.</a:t>
            </a:r>
          </a:p>
        </p:txBody>
      </p:sp>
      <p:sp>
        <p:nvSpPr>
          <p:cNvPr id="23" name="TextBox 22">
            <a:extLst>
              <a:ext uri="{FF2B5EF4-FFF2-40B4-BE49-F238E27FC236}">
                <a16:creationId xmlns:a16="http://schemas.microsoft.com/office/drawing/2014/main" id="{3DA0A9DB-8B54-E96F-69DC-0CE995F442B1}"/>
              </a:ext>
            </a:extLst>
          </p:cNvPr>
          <p:cNvSpPr txBox="1"/>
          <p:nvPr/>
        </p:nvSpPr>
        <p:spPr>
          <a:xfrm>
            <a:off x="3434151" y="3424167"/>
            <a:ext cx="2528378" cy="830997"/>
          </a:xfrm>
          <a:prstGeom prst="rect">
            <a:avLst/>
          </a:prstGeom>
          <a:noFill/>
        </p:spPr>
        <p:txBody>
          <a:bodyPr wrap="square" rtlCol="0">
            <a:spAutoFit/>
          </a:bodyPr>
          <a:lstStyle/>
          <a:p>
            <a:pPr algn="ctr"/>
            <a:r>
              <a:rPr lang="en-GB" sz="1600" dirty="0">
                <a:solidFill>
                  <a:schemeClr val="bg1"/>
                </a:solidFill>
                <a:latin typeface="Aeonik 2.0" panose="020B0503030300000000" pitchFamily="34" charset="0"/>
              </a:rPr>
              <a:t>Risk &amp; Issue planning, mitigation &amp; impact on project delivery.</a:t>
            </a:r>
          </a:p>
        </p:txBody>
      </p:sp>
      <p:sp>
        <p:nvSpPr>
          <p:cNvPr id="24" name="TextBox 23">
            <a:extLst>
              <a:ext uri="{FF2B5EF4-FFF2-40B4-BE49-F238E27FC236}">
                <a16:creationId xmlns:a16="http://schemas.microsoft.com/office/drawing/2014/main" id="{01090B14-8043-B8C0-87B4-EE6B584A9F90}"/>
              </a:ext>
            </a:extLst>
          </p:cNvPr>
          <p:cNvSpPr txBox="1"/>
          <p:nvPr/>
        </p:nvSpPr>
        <p:spPr>
          <a:xfrm>
            <a:off x="6210299" y="3424166"/>
            <a:ext cx="2528378" cy="830997"/>
          </a:xfrm>
          <a:prstGeom prst="rect">
            <a:avLst/>
          </a:prstGeom>
          <a:noFill/>
        </p:spPr>
        <p:txBody>
          <a:bodyPr wrap="square" rtlCol="0">
            <a:spAutoFit/>
          </a:bodyPr>
          <a:lstStyle/>
          <a:p>
            <a:pPr algn="ctr"/>
            <a:r>
              <a:rPr lang="en-GB" sz="1600" dirty="0">
                <a:solidFill>
                  <a:schemeClr val="bg1"/>
                </a:solidFill>
                <a:latin typeface="Aeonik 2.0" panose="020B0503030300000000" pitchFamily="34" charset="0"/>
              </a:rPr>
              <a:t>Scheduling techniques, such as GANTT &amp; estimation tools.</a:t>
            </a:r>
          </a:p>
        </p:txBody>
      </p:sp>
      <p:sp>
        <p:nvSpPr>
          <p:cNvPr id="25" name="TextBox 24">
            <a:extLst>
              <a:ext uri="{FF2B5EF4-FFF2-40B4-BE49-F238E27FC236}">
                <a16:creationId xmlns:a16="http://schemas.microsoft.com/office/drawing/2014/main" id="{F4695070-2F90-3118-2526-1C55F3474404}"/>
              </a:ext>
            </a:extLst>
          </p:cNvPr>
          <p:cNvSpPr txBox="1"/>
          <p:nvPr/>
        </p:nvSpPr>
        <p:spPr>
          <a:xfrm>
            <a:off x="8876236" y="3424165"/>
            <a:ext cx="2528378" cy="830997"/>
          </a:xfrm>
          <a:prstGeom prst="rect">
            <a:avLst/>
          </a:prstGeom>
          <a:noFill/>
        </p:spPr>
        <p:txBody>
          <a:bodyPr wrap="square" rtlCol="0">
            <a:spAutoFit/>
          </a:bodyPr>
          <a:lstStyle/>
          <a:p>
            <a:pPr algn="ctr"/>
            <a:r>
              <a:rPr lang="en-GB" sz="1600" dirty="0">
                <a:solidFill>
                  <a:schemeClr val="bg1"/>
                </a:solidFill>
                <a:latin typeface="Aeonik 2.0" panose="020B0503030300000000" pitchFamily="34" charset="0"/>
              </a:rPr>
              <a:t>Resource requirements, analysis, allocation &amp; acceptance.</a:t>
            </a:r>
          </a:p>
        </p:txBody>
      </p:sp>
      <p:sp>
        <p:nvSpPr>
          <p:cNvPr id="26" name="TextBox 25">
            <a:extLst>
              <a:ext uri="{FF2B5EF4-FFF2-40B4-BE49-F238E27FC236}">
                <a16:creationId xmlns:a16="http://schemas.microsoft.com/office/drawing/2014/main" id="{7F4758AA-8A5A-8704-612A-FA9A5682BB61}"/>
              </a:ext>
            </a:extLst>
          </p:cNvPr>
          <p:cNvSpPr txBox="1"/>
          <p:nvPr/>
        </p:nvSpPr>
        <p:spPr>
          <a:xfrm>
            <a:off x="654405" y="5301276"/>
            <a:ext cx="2528378" cy="830997"/>
          </a:xfrm>
          <a:prstGeom prst="rect">
            <a:avLst/>
          </a:prstGeom>
          <a:noFill/>
        </p:spPr>
        <p:txBody>
          <a:bodyPr wrap="square" rtlCol="0">
            <a:spAutoFit/>
          </a:bodyPr>
          <a:lstStyle/>
          <a:p>
            <a:pPr algn="ctr"/>
            <a:r>
              <a:rPr lang="en-GB" sz="1600" dirty="0">
                <a:solidFill>
                  <a:schemeClr val="bg1"/>
                </a:solidFill>
                <a:latin typeface="Aeonik 2.0" panose="020B0503030300000000" pitchFamily="34" charset="0"/>
              </a:rPr>
              <a:t>Purpose of project management plans &amp; configuration control.</a:t>
            </a:r>
          </a:p>
        </p:txBody>
      </p:sp>
      <p:sp>
        <p:nvSpPr>
          <p:cNvPr id="27" name="TextBox 26">
            <a:extLst>
              <a:ext uri="{FF2B5EF4-FFF2-40B4-BE49-F238E27FC236}">
                <a16:creationId xmlns:a16="http://schemas.microsoft.com/office/drawing/2014/main" id="{5CDCCC30-B96A-943A-7715-627093FED67B}"/>
              </a:ext>
            </a:extLst>
          </p:cNvPr>
          <p:cNvSpPr txBox="1"/>
          <p:nvPr/>
        </p:nvSpPr>
        <p:spPr>
          <a:xfrm>
            <a:off x="3434151" y="5308225"/>
            <a:ext cx="2528378" cy="830997"/>
          </a:xfrm>
          <a:prstGeom prst="rect">
            <a:avLst/>
          </a:prstGeom>
          <a:noFill/>
        </p:spPr>
        <p:txBody>
          <a:bodyPr wrap="square" rtlCol="0">
            <a:spAutoFit/>
          </a:bodyPr>
          <a:lstStyle/>
          <a:p>
            <a:pPr algn="ctr"/>
            <a:r>
              <a:rPr lang="en-GB" sz="1600" dirty="0">
                <a:solidFill>
                  <a:schemeClr val="bg1"/>
                </a:solidFill>
                <a:latin typeface="Aeonik 2.0" panose="020B0503030300000000" pitchFamily="34" charset="0"/>
              </a:rPr>
              <a:t>Direct &amp; In-direct costs, budget approval and cost management.</a:t>
            </a:r>
          </a:p>
        </p:txBody>
      </p:sp>
      <p:sp>
        <p:nvSpPr>
          <p:cNvPr id="28" name="TextBox 27">
            <a:extLst>
              <a:ext uri="{FF2B5EF4-FFF2-40B4-BE49-F238E27FC236}">
                <a16:creationId xmlns:a16="http://schemas.microsoft.com/office/drawing/2014/main" id="{3E8E44D1-A650-DED3-D669-F3B55CBB7D23}"/>
              </a:ext>
            </a:extLst>
          </p:cNvPr>
          <p:cNvSpPr txBox="1"/>
          <p:nvPr/>
        </p:nvSpPr>
        <p:spPr>
          <a:xfrm>
            <a:off x="6164778" y="5291900"/>
            <a:ext cx="2528378" cy="830997"/>
          </a:xfrm>
          <a:prstGeom prst="rect">
            <a:avLst/>
          </a:prstGeom>
          <a:noFill/>
        </p:spPr>
        <p:txBody>
          <a:bodyPr wrap="square" rtlCol="0">
            <a:spAutoFit/>
          </a:bodyPr>
          <a:lstStyle/>
          <a:p>
            <a:pPr algn="ctr"/>
            <a:r>
              <a:rPr lang="en-GB" sz="1600" dirty="0">
                <a:solidFill>
                  <a:schemeClr val="bg1"/>
                </a:solidFill>
                <a:latin typeface="Aeonik 2.0" panose="020B0503030300000000" pitchFamily="34" charset="0"/>
              </a:rPr>
              <a:t>Contracts, their implications and procurement processes.</a:t>
            </a:r>
          </a:p>
        </p:txBody>
      </p:sp>
      <p:sp>
        <p:nvSpPr>
          <p:cNvPr id="29" name="TextBox 28">
            <a:extLst>
              <a:ext uri="{FF2B5EF4-FFF2-40B4-BE49-F238E27FC236}">
                <a16:creationId xmlns:a16="http://schemas.microsoft.com/office/drawing/2014/main" id="{5E99ED4A-6CD4-552A-F8E6-C7A7E104152B}"/>
              </a:ext>
            </a:extLst>
          </p:cNvPr>
          <p:cNvSpPr txBox="1"/>
          <p:nvPr/>
        </p:nvSpPr>
        <p:spPr>
          <a:xfrm>
            <a:off x="8865769" y="5291903"/>
            <a:ext cx="2528378" cy="830997"/>
          </a:xfrm>
          <a:prstGeom prst="rect">
            <a:avLst/>
          </a:prstGeom>
          <a:noFill/>
        </p:spPr>
        <p:txBody>
          <a:bodyPr wrap="square" rtlCol="0">
            <a:spAutoFit/>
          </a:bodyPr>
          <a:lstStyle/>
          <a:p>
            <a:pPr algn="ctr"/>
            <a:r>
              <a:rPr lang="en-GB" sz="1600" dirty="0">
                <a:solidFill>
                  <a:schemeClr val="bg1"/>
                </a:solidFill>
                <a:latin typeface="Aeonik 2.0" panose="020B0503030300000000" pitchFamily="34" charset="0"/>
              </a:rPr>
              <a:t>Quality management planning, purpose &amp; continuous improvement.</a:t>
            </a:r>
          </a:p>
        </p:txBody>
      </p:sp>
      <p:pic>
        <p:nvPicPr>
          <p:cNvPr id="30" name="Picture 29" descr="A green rectangular sign with white text&#10;&#10;Description automatically generated">
            <a:extLst>
              <a:ext uri="{FF2B5EF4-FFF2-40B4-BE49-F238E27FC236}">
                <a16:creationId xmlns:a16="http://schemas.microsoft.com/office/drawing/2014/main" id="{FAE2566D-DD5A-BFA1-F1F5-62DAEAF4B036}"/>
              </a:ext>
            </a:extLst>
          </p:cNvPr>
          <p:cNvPicPr>
            <a:picLocks noChangeAspect="1"/>
          </p:cNvPicPr>
          <p:nvPr/>
        </p:nvPicPr>
        <p:blipFill rotWithShape="1">
          <a:blip r:embed="rId2"/>
          <a:srcRect t="14815" b="14629"/>
          <a:stretch/>
        </p:blipFill>
        <p:spPr>
          <a:xfrm>
            <a:off x="13315682" y="3968749"/>
            <a:ext cx="3429000" cy="2419350"/>
          </a:xfrm>
          <a:prstGeom prst="rect">
            <a:avLst/>
          </a:prstGeom>
        </p:spPr>
      </p:pic>
      <p:pic>
        <p:nvPicPr>
          <p:cNvPr id="31" name="Picture 30">
            <a:extLst>
              <a:ext uri="{FF2B5EF4-FFF2-40B4-BE49-F238E27FC236}">
                <a16:creationId xmlns:a16="http://schemas.microsoft.com/office/drawing/2014/main" id="{31DCAE04-358E-F693-2F57-1EFC35D3880D}"/>
              </a:ext>
            </a:extLst>
          </p:cNvPr>
          <p:cNvPicPr>
            <a:picLocks noChangeAspect="1"/>
          </p:cNvPicPr>
          <p:nvPr/>
        </p:nvPicPr>
        <p:blipFill rotWithShape="1">
          <a:blip r:embed="rId3"/>
          <a:srcRect l="22928" t="12633" r="23139" b="12635"/>
          <a:stretch/>
        </p:blipFill>
        <p:spPr>
          <a:xfrm flipH="1">
            <a:off x="-3302000" y="-1360236"/>
            <a:ext cx="3010540" cy="2652012"/>
          </a:xfrm>
          <a:prstGeom prst="rect">
            <a:avLst/>
          </a:prstGeom>
        </p:spPr>
      </p:pic>
      <p:sp>
        <p:nvSpPr>
          <p:cNvPr id="32" name="TextBox 31">
            <a:extLst>
              <a:ext uri="{FF2B5EF4-FFF2-40B4-BE49-F238E27FC236}">
                <a16:creationId xmlns:a16="http://schemas.microsoft.com/office/drawing/2014/main" id="{1054E81A-EE11-039A-A803-3FF853B6735B}"/>
              </a:ext>
            </a:extLst>
          </p:cNvPr>
          <p:cNvSpPr txBox="1"/>
          <p:nvPr/>
        </p:nvSpPr>
        <p:spPr>
          <a:xfrm>
            <a:off x="-2942136" y="-762398"/>
            <a:ext cx="2290812" cy="954107"/>
          </a:xfrm>
          <a:prstGeom prst="rect">
            <a:avLst/>
          </a:prstGeom>
          <a:noFill/>
        </p:spPr>
        <p:txBody>
          <a:bodyPr wrap="square" rtlCol="0">
            <a:spAutoFit/>
          </a:bodyPr>
          <a:lstStyle/>
          <a:p>
            <a:r>
              <a:rPr lang="en-GB" sz="2800" b="1" dirty="0">
                <a:latin typeface="Aeonik 2.0" panose="020B0503030300000000" pitchFamily="34" charset="0"/>
              </a:rPr>
              <a:t>What can you expect?</a:t>
            </a:r>
            <a:endParaRPr lang="en-GB" sz="3600" b="1" dirty="0">
              <a:latin typeface="Aeonik 2.0" panose="020B0503030300000000" pitchFamily="34" charset="0"/>
            </a:endParaRPr>
          </a:p>
        </p:txBody>
      </p:sp>
    </p:spTree>
    <p:extLst>
      <p:ext uri="{BB962C8B-B14F-4D97-AF65-F5344CB8AC3E}">
        <p14:creationId xmlns:p14="http://schemas.microsoft.com/office/powerpoint/2010/main" val="890632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Shape 21">
            <a:extLst>
              <a:ext uri="{FF2B5EF4-FFF2-40B4-BE49-F238E27FC236}">
                <a16:creationId xmlns:a16="http://schemas.microsoft.com/office/drawing/2014/main" id="{ACB93C22-6BD5-6451-BF56-78EB4296B02B}"/>
              </a:ext>
            </a:extLst>
          </p:cNvPr>
          <p:cNvSpPr/>
          <p:nvPr/>
        </p:nvSpPr>
        <p:spPr>
          <a:xfrm>
            <a:off x="2713097" y="5000081"/>
            <a:ext cx="3667155" cy="651539"/>
          </a:xfrm>
          <a:custGeom>
            <a:avLst/>
            <a:gdLst>
              <a:gd name="connsiteX0" fmla="*/ 0 w 3339101"/>
              <a:gd name="connsiteY0" fmla="*/ 301731 h 651539"/>
              <a:gd name="connsiteX1" fmla="*/ 472611 w 3339101"/>
              <a:gd name="connsiteY1" fmla="*/ 3781 h 651539"/>
              <a:gd name="connsiteX2" fmla="*/ 1510301 w 3339101"/>
              <a:gd name="connsiteY2" fmla="*/ 168167 h 651539"/>
              <a:gd name="connsiteX3" fmla="*/ 2476072 w 3339101"/>
              <a:gd name="connsiteY3" fmla="*/ 651053 h 651539"/>
              <a:gd name="connsiteX4" fmla="*/ 3339101 w 3339101"/>
              <a:gd name="connsiteY4" fmla="*/ 240086 h 651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9101" h="651539">
                <a:moveTo>
                  <a:pt x="0" y="301731"/>
                </a:moveTo>
                <a:cubicBezTo>
                  <a:pt x="110447" y="163886"/>
                  <a:pt x="220894" y="26042"/>
                  <a:pt x="472611" y="3781"/>
                </a:cubicBezTo>
                <a:cubicBezTo>
                  <a:pt x="724328" y="-18480"/>
                  <a:pt x="1176391" y="60288"/>
                  <a:pt x="1510301" y="168167"/>
                </a:cubicBezTo>
                <a:cubicBezTo>
                  <a:pt x="1844211" y="276046"/>
                  <a:pt x="2171272" y="639067"/>
                  <a:pt x="2476072" y="651053"/>
                </a:cubicBezTo>
                <a:cubicBezTo>
                  <a:pt x="2780872" y="663039"/>
                  <a:pt x="3059986" y="451562"/>
                  <a:pt x="3339101" y="240086"/>
                </a:cubicBezTo>
              </a:path>
            </a:pathLst>
          </a:custGeom>
          <a:noFill/>
          <a:ln w="57150">
            <a:solidFill>
              <a:srgbClr val="0482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17">
            <a:extLst>
              <a:ext uri="{FF2B5EF4-FFF2-40B4-BE49-F238E27FC236}">
                <a16:creationId xmlns:a16="http://schemas.microsoft.com/office/drawing/2014/main" id="{DDC83AC4-8535-901A-307F-C6A5DEBC3ADE}"/>
              </a:ext>
            </a:extLst>
          </p:cNvPr>
          <p:cNvSpPr/>
          <p:nvPr/>
        </p:nvSpPr>
        <p:spPr>
          <a:xfrm>
            <a:off x="3503488" y="4282336"/>
            <a:ext cx="2024009" cy="2107523"/>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Rounded Corners 14">
            <a:extLst>
              <a:ext uri="{FF2B5EF4-FFF2-40B4-BE49-F238E27FC236}">
                <a16:creationId xmlns:a16="http://schemas.microsoft.com/office/drawing/2014/main" id="{7E99011D-8533-D660-9758-B382E6962074}"/>
              </a:ext>
            </a:extLst>
          </p:cNvPr>
          <p:cNvSpPr/>
          <p:nvPr/>
        </p:nvSpPr>
        <p:spPr>
          <a:xfrm>
            <a:off x="3010540" y="258417"/>
            <a:ext cx="8687817" cy="954107"/>
          </a:xfrm>
          <a:prstGeom prst="roundRect">
            <a:avLst/>
          </a:prstGeom>
          <a:solidFill>
            <a:srgbClr val="048273"/>
          </a:solidFill>
          <a:ln>
            <a:solidFill>
              <a:srgbClr val="0482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bg1"/>
                </a:solidFill>
                <a:latin typeface="Aeonik 2.0" panose="020B0503030300000000" pitchFamily="34" charset="0"/>
              </a:rPr>
              <a:t>You’re in safe hands. Realise are an accredited training provider for the Project Management Qualification.</a:t>
            </a:r>
          </a:p>
        </p:txBody>
      </p:sp>
      <p:pic>
        <p:nvPicPr>
          <p:cNvPr id="5" name="Picture 4" descr="A green rectangular sign with white text&#10;&#10;Description automatically generated">
            <a:extLst>
              <a:ext uri="{FF2B5EF4-FFF2-40B4-BE49-F238E27FC236}">
                <a16:creationId xmlns:a16="http://schemas.microsoft.com/office/drawing/2014/main" id="{DD387ACA-3CE7-71E9-A6AF-CDA228C2D876}"/>
              </a:ext>
            </a:extLst>
          </p:cNvPr>
          <p:cNvPicPr>
            <a:picLocks noChangeAspect="1"/>
          </p:cNvPicPr>
          <p:nvPr/>
        </p:nvPicPr>
        <p:blipFill rotWithShape="1">
          <a:blip r:embed="rId2"/>
          <a:srcRect t="14815" b="14629"/>
          <a:stretch/>
        </p:blipFill>
        <p:spPr>
          <a:xfrm>
            <a:off x="8346837" y="3968749"/>
            <a:ext cx="3429000" cy="2419350"/>
          </a:xfrm>
          <a:prstGeom prst="rect">
            <a:avLst/>
          </a:prstGeom>
        </p:spPr>
      </p:pic>
      <p:pic>
        <p:nvPicPr>
          <p:cNvPr id="20" name="Picture 19">
            <a:extLst>
              <a:ext uri="{FF2B5EF4-FFF2-40B4-BE49-F238E27FC236}">
                <a16:creationId xmlns:a16="http://schemas.microsoft.com/office/drawing/2014/main" id="{0B82B9E6-F976-A2D4-96EA-AE6E16AFCF1E}"/>
              </a:ext>
            </a:extLst>
          </p:cNvPr>
          <p:cNvPicPr>
            <a:picLocks noChangeAspect="1"/>
          </p:cNvPicPr>
          <p:nvPr/>
        </p:nvPicPr>
        <p:blipFill rotWithShape="1">
          <a:blip r:embed="rId3"/>
          <a:srcRect l="22928" t="12633" r="23139" b="12635"/>
          <a:stretch/>
        </p:blipFill>
        <p:spPr>
          <a:xfrm flipH="1">
            <a:off x="0" y="-34230"/>
            <a:ext cx="3010540" cy="2652012"/>
          </a:xfrm>
          <a:prstGeom prst="rect">
            <a:avLst/>
          </a:prstGeom>
        </p:spPr>
      </p:pic>
      <p:sp>
        <p:nvSpPr>
          <p:cNvPr id="30" name="TextBox 29">
            <a:extLst>
              <a:ext uri="{FF2B5EF4-FFF2-40B4-BE49-F238E27FC236}">
                <a16:creationId xmlns:a16="http://schemas.microsoft.com/office/drawing/2014/main" id="{2AF7E707-D50D-979C-488E-5F19F3F53EFF}"/>
              </a:ext>
            </a:extLst>
          </p:cNvPr>
          <p:cNvSpPr txBox="1"/>
          <p:nvPr/>
        </p:nvSpPr>
        <p:spPr>
          <a:xfrm>
            <a:off x="359864" y="563608"/>
            <a:ext cx="2290812" cy="954107"/>
          </a:xfrm>
          <a:prstGeom prst="rect">
            <a:avLst/>
          </a:prstGeom>
          <a:noFill/>
        </p:spPr>
        <p:txBody>
          <a:bodyPr wrap="square" rtlCol="0">
            <a:spAutoFit/>
          </a:bodyPr>
          <a:lstStyle/>
          <a:p>
            <a:r>
              <a:rPr lang="en-GB" sz="2800" b="1" dirty="0">
                <a:latin typeface="Aeonik 2.0" panose="020B0503030300000000" pitchFamily="34" charset="0"/>
              </a:rPr>
              <a:t>What can you expect?</a:t>
            </a:r>
            <a:endParaRPr lang="en-GB" sz="3600" b="1" dirty="0">
              <a:latin typeface="Aeonik 2.0" panose="020B0503030300000000" pitchFamily="34" charset="0"/>
            </a:endParaRPr>
          </a:p>
        </p:txBody>
      </p:sp>
      <p:sp>
        <p:nvSpPr>
          <p:cNvPr id="2" name="Rectangle: Rounded Corners 1">
            <a:extLst>
              <a:ext uri="{FF2B5EF4-FFF2-40B4-BE49-F238E27FC236}">
                <a16:creationId xmlns:a16="http://schemas.microsoft.com/office/drawing/2014/main" id="{82F60DF7-3446-AD4F-8B2F-CAD9207D3736}"/>
              </a:ext>
            </a:extLst>
          </p:cNvPr>
          <p:cNvSpPr/>
          <p:nvPr/>
        </p:nvSpPr>
        <p:spPr>
          <a:xfrm>
            <a:off x="3010540" y="1411357"/>
            <a:ext cx="2744217" cy="1630017"/>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Aeonik 2.0" panose="020B0503030300000000" pitchFamily="34" charset="0"/>
              </a:rPr>
              <a:t>Access to free student membership with the Association for Project Management.</a:t>
            </a:r>
          </a:p>
        </p:txBody>
      </p:sp>
      <p:sp>
        <p:nvSpPr>
          <p:cNvPr id="3" name="Rectangle: Rounded Corners 2">
            <a:extLst>
              <a:ext uri="{FF2B5EF4-FFF2-40B4-BE49-F238E27FC236}">
                <a16:creationId xmlns:a16="http://schemas.microsoft.com/office/drawing/2014/main" id="{108C0631-F37B-EF1F-A72D-204BA3C683D3}"/>
              </a:ext>
            </a:extLst>
          </p:cNvPr>
          <p:cNvSpPr/>
          <p:nvPr/>
        </p:nvSpPr>
        <p:spPr>
          <a:xfrm>
            <a:off x="6021080" y="1411356"/>
            <a:ext cx="2744217" cy="1630017"/>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Aeonik 2.0" panose="020B0503030300000000" pitchFamily="34" charset="0"/>
              </a:rPr>
              <a:t>Access to the APM PMQ Study Guide from day 1 on programme. (Worth £35)</a:t>
            </a:r>
          </a:p>
        </p:txBody>
      </p:sp>
      <p:sp>
        <p:nvSpPr>
          <p:cNvPr id="4" name="Rectangle: Rounded Corners 3">
            <a:extLst>
              <a:ext uri="{FF2B5EF4-FFF2-40B4-BE49-F238E27FC236}">
                <a16:creationId xmlns:a16="http://schemas.microsoft.com/office/drawing/2014/main" id="{A8933E60-DF94-CD09-929E-A0F8B8EC6AA6}"/>
              </a:ext>
            </a:extLst>
          </p:cNvPr>
          <p:cNvSpPr/>
          <p:nvPr/>
        </p:nvSpPr>
        <p:spPr>
          <a:xfrm>
            <a:off x="9031620" y="1411355"/>
            <a:ext cx="2744217" cy="1630017"/>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Aeonik 2.0" panose="020B0503030300000000" pitchFamily="34" charset="0"/>
              </a:rPr>
              <a:t>Materials that have been vetted by the APM as part of the accreditation process.</a:t>
            </a:r>
          </a:p>
        </p:txBody>
      </p:sp>
      <p:pic>
        <p:nvPicPr>
          <p:cNvPr id="6" name="Picture 5" descr="A picture containing graphics">
            <a:extLst>
              <a:ext uri="{FF2B5EF4-FFF2-40B4-BE49-F238E27FC236}">
                <a16:creationId xmlns:a16="http://schemas.microsoft.com/office/drawing/2014/main" id="{F43D3623-3422-7845-3E9A-E7AD095BFACC}"/>
              </a:ext>
            </a:extLst>
          </p:cNvPr>
          <p:cNvPicPr>
            <a:picLocks noChangeAspect="1"/>
          </p:cNvPicPr>
          <p:nvPr/>
        </p:nvPicPr>
        <p:blipFill rotWithShape="1">
          <a:blip r:embed="rId4"/>
          <a:srcRect l="23293" t="13069" r="22362" b="12608"/>
          <a:stretch/>
        </p:blipFill>
        <p:spPr>
          <a:xfrm>
            <a:off x="12616806" y="-2216476"/>
            <a:ext cx="3769770" cy="3429000"/>
          </a:xfrm>
          <a:prstGeom prst="rect">
            <a:avLst/>
          </a:prstGeom>
        </p:spPr>
      </p:pic>
      <p:sp>
        <p:nvSpPr>
          <p:cNvPr id="7" name="TextBox 6">
            <a:extLst>
              <a:ext uri="{FF2B5EF4-FFF2-40B4-BE49-F238E27FC236}">
                <a16:creationId xmlns:a16="http://schemas.microsoft.com/office/drawing/2014/main" id="{53BB8447-F22F-819D-40EA-645F5269D9B8}"/>
              </a:ext>
            </a:extLst>
          </p:cNvPr>
          <p:cNvSpPr txBox="1"/>
          <p:nvPr/>
        </p:nvSpPr>
        <p:spPr>
          <a:xfrm flipH="1">
            <a:off x="13010584" y="-1363878"/>
            <a:ext cx="3148523" cy="1077218"/>
          </a:xfrm>
          <a:prstGeom prst="rect">
            <a:avLst/>
          </a:prstGeom>
          <a:noFill/>
        </p:spPr>
        <p:txBody>
          <a:bodyPr wrap="square" rtlCol="0">
            <a:spAutoFit/>
          </a:bodyPr>
          <a:lstStyle/>
          <a:p>
            <a:r>
              <a:rPr lang="en-GB" sz="3200" b="1" dirty="0">
                <a:solidFill>
                  <a:schemeClr val="bg1"/>
                </a:solidFill>
                <a:latin typeface="Aeonik 2.0" panose="020B0503030300000000" pitchFamily="34" charset="0"/>
              </a:rPr>
              <a:t>Lucrative Career Routes</a:t>
            </a:r>
          </a:p>
        </p:txBody>
      </p:sp>
      <p:graphicFrame>
        <p:nvGraphicFramePr>
          <p:cNvPr id="10" name="Chart 9">
            <a:extLst>
              <a:ext uri="{FF2B5EF4-FFF2-40B4-BE49-F238E27FC236}">
                <a16:creationId xmlns:a16="http://schemas.microsoft.com/office/drawing/2014/main" id="{708DFBE8-BC7B-9EB9-20CD-96399CB0672B}"/>
              </a:ext>
            </a:extLst>
          </p:cNvPr>
          <p:cNvGraphicFramePr/>
          <p:nvPr>
            <p:extLst>
              <p:ext uri="{D42A27DB-BD31-4B8C-83A1-F6EECF244321}">
                <p14:modId xmlns:p14="http://schemas.microsoft.com/office/powerpoint/2010/main" val="2098946126"/>
              </p:ext>
            </p:extLst>
          </p:nvPr>
        </p:nvGraphicFramePr>
        <p:xfrm>
          <a:off x="133161" y="2820983"/>
          <a:ext cx="2342911" cy="1921460"/>
        </p:xfrm>
        <a:graphic>
          <a:graphicData uri="http://schemas.openxmlformats.org/drawingml/2006/chart">
            <c:chart xmlns:c="http://schemas.openxmlformats.org/drawingml/2006/chart" xmlns:r="http://schemas.openxmlformats.org/officeDocument/2006/relationships" r:id="rId5"/>
          </a:graphicData>
        </a:graphic>
      </p:graphicFrame>
      <p:sp>
        <p:nvSpPr>
          <p:cNvPr id="11" name="TextBox 10">
            <a:extLst>
              <a:ext uri="{FF2B5EF4-FFF2-40B4-BE49-F238E27FC236}">
                <a16:creationId xmlns:a16="http://schemas.microsoft.com/office/drawing/2014/main" id="{37D8A122-D48F-9967-223E-0F5D070A0FBB}"/>
              </a:ext>
            </a:extLst>
          </p:cNvPr>
          <p:cNvSpPr txBox="1"/>
          <p:nvPr/>
        </p:nvSpPr>
        <p:spPr>
          <a:xfrm>
            <a:off x="913830" y="3550880"/>
            <a:ext cx="935518" cy="461665"/>
          </a:xfrm>
          <a:prstGeom prst="rect">
            <a:avLst/>
          </a:prstGeom>
          <a:noFill/>
        </p:spPr>
        <p:txBody>
          <a:bodyPr wrap="square" rtlCol="0">
            <a:spAutoFit/>
          </a:bodyPr>
          <a:lstStyle/>
          <a:p>
            <a:r>
              <a:rPr lang="en-GB" sz="2400" b="1" dirty="0">
                <a:latin typeface="Aeonik 2.0" panose="020B0503030300000000" pitchFamily="34" charset="0"/>
              </a:rPr>
              <a:t>95%</a:t>
            </a:r>
          </a:p>
        </p:txBody>
      </p:sp>
      <p:sp>
        <p:nvSpPr>
          <p:cNvPr id="12" name="TextBox 11">
            <a:extLst>
              <a:ext uri="{FF2B5EF4-FFF2-40B4-BE49-F238E27FC236}">
                <a16:creationId xmlns:a16="http://schemas.microsoft.com/office/drawing/2014/main" id="{8FD6EC07-6352-9FE9-9C6A-4E1D5C92978A}"/>
              </a:ext>
            </a:extLst>
          </p:cNvPr>
          <p:cNvSpPr txBox="1"/>
          <p:nvPr/>
        </p:nvSpPr>
        <p:spPr>
          <a:xfrm>
            <a:off x="2476072" y="3320047"/>
            <a:ext cx="5054885" cy="923330"/>
          </a:xfrm>
          <a:prstGeom prst="rect">
            <a:avLst/>
          </a:prstGeom>
          <a:noFill/>
        </p:spPr>
        <p:txBody>
          <a:bodyPr wrap="square" rtlCol="0">
            <a:spAutoFit/>
          </a:bodyPr>
          <a:lstStyle/>
          <a:p>
            <a:r>
              <a:rPr lang="en-GB" b="1" dirty="0">
                <a:latin typeface="Aeonik 2.0" panose="020B0503030300000000" pitchFamily="34" charset="0"/>
              </a:rPr>
              <a:t>95% of people surveyed believe that taking an APM qualification will add value to their career – </a:t>
            </a:r>
            <a:r>
              <a:rPr lang="en-GB" dirty="0">
                <a:latin typeface="Aeonik 2.0" panose="020B0503030300000000" pitchFamily="34" charset="0"/>
              </a:rPr>
              <a:t>APM qualifications survey.</a:t>
            </a:r>
            <a:endParaRPr lang="en-GB" b="1" dirty="0">
              <a:latin typeface="Aeonik 2.0" panose="020B0503030300000000" pitchFamily="34" charset="0"/>
            </a:endParaRPr>
          </a:p>
        </p:txBody>
      </p:sp>
      <p:pic>
        <p:nvPicPr>
          <p:cNvPr id="14" name="Picture 13">
            <a:extLst>
              <a:ext uri="{FF2B5EF4-FFF2-40B4-BE49-F238E27FC236}">
                <a16:creationId xmlns:a16="http://schemas.microsoft.com/office/drawing/2014/main" id="{BB1C6093-90DF-E99E-BA97-29D601392E82}"/>
              </a:ext>
            </a:extLst>
          </p:cNvPr>
          <p:cNvPicPr>
            <a:picLocks noChangeAspect="1"/>
          </p:cNvPicPr>
          <p:nvPr/>
        </p:nvPicPr>
        <p:blipFill>
          <a:blip r:embed="rId6"/>
          <a:stretch>
            <a:fillRect/>
          </a:stretch>
        </p:blipFill>
        <p:spPr>
          <a:xfrm>
            <a:off x="1119562" y="4715780"/>
            <a:ext cx="1733550" cy="1743075"/>
          </a:xfrm>
          <a:prstGeom prst="rect">
            <a:avLst/>
          </a:prstGeom>
        </p:spPr>
      </p:pic>
      <p:pic>
        <p:nvPicPr>
          <p:cNvPr id="17" name="Picture 16">
            <a:extLst>
              <a:ext uri="{FF2B5EF4-FFF2-40B4-BE49-F238E27FC236}">
                <a16:creationId xmlns:a16="http://schemas.microsoft.com/office/drawing/2014/main" id="{A1C71B91-57C6-48E6-048D-E43ED339C831}"/>
              </a:ext>
            </a:extLst>
          </p:cNvPr>
          <p:cNvPicPr>
            <a:picLocks noChangeAspect="1"/>
          </p:cNvPicPr>
          <p:nvPr/>
        </p:nvPicPr>
        <p:blipFill>
          <a:blip r:embed="rId7"/>
          <a:stretch>
            <a:fillRect/>
          </a:stretch>
        </p:blipFill>
        <p:spPr>
          <a:xfrm>
            <a:off x="3668992" y="4459076"/>
            <a:ext cx="1733550" cy="1733550"/>
          </a:xfrm>
          <a:prstGeom prst="rect">
            <a:avLst/>
          </a:prstGeom>
        </p:spPr>
      </p:pic>
      <p:pic>
        <p:nvPicPr>
          <p:cNvPr id="21" name="Picture 20">
            <a:extLst>
              <a:ext uri="{FF2B5EF4-FFF2-40B4-BE49-F238E27FC236}">
                <a16:creationId xmlns:a16="http://schemas.microsoft.com/office/drawing/2014/main" id="{60107618-58FA-CAB5-3D6A-524CC45D1AE2}"/>
              </a:ext>
            </a:extLst>
          </p:cNvPr>
          <p:cNvPicPr>
            <a:picLocks noChangeAspect="1"/>
          </p:cNvPicPr>
          <p:nvPr/>
        </p:nvPicPr>
        <p:blipFill>
          <a:blip r:embed="rId8"/>
          <a:stretch>
            <a:fillRect/>
          </a:stretch>
        </p:blipFill>
        <p:spPr>
          <a:xfrm>
            <a:off x="6116167" y="4725305"/>
            <a:ext cx="1733550" cy="1733550"/>
          </a:xfrm>
          <a:prstGeom prst="rect">
            <a:avLst/>
          </a:prstGeom>
        </p:spPr>
      </p:pic>
    </p:spTree>
    <p:extLst>
      <p:ext uri="{BB962C8B-B14F-4D97-AF65-F5344CB8AC3E}">
        <p14:creationId xmlns:p14="http://schemas.microsoft.com/office/powerpoint/2010/main" val="39046888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graphics">
            <a:extLst>
              <a:ext uri="{FF2B5EF4-FFF2-40B4-BE49-F238E27FC236}">
                <a16:creationId xmlns:a16="http://schemas.microsoft.com/office/drawing/2014/main" id="{93D95192-5590-DA27-CDCB-8BB66E1E4A31}"/>
              </a:ext>
            </a:extLst>
          </p:cNvPr>
          <p:cNvPicPr>
            <a:picLocks noChangeAspect="1"/>
          </p:cNvPicPr>
          <p:nvPr/>
        </p:nvPicPr>
        <p:blipFill rotWithShape="1">
          <a:blip r:embed="rId2"/>
          <a:srcRect l="23293" t="13069" r="22362" b="12608"/>
          <a:stretch/>
        </p:blipFill>
        <p:spPr>
          <a:xfrm>
            <a:off x="8422230" y="0"/>
            <a:ext cx="3769770" cy="3429000"/>
          </a:xfrm>
          <a:prstGeom prst="rect">
            <a:avLst/>
          </a:prstGeom>
        </p:spPr>
      </p:pic>
      <p:sp>
        <p:nvSpPr>
          <p:cNvPr id="7" name="TextBox 6">
            <a:extLst>
              <a:ext uri="{FF2B5EF4-FFF2-40B4-BE49-F238E27FC236}">
                <a16:creationId xmlns:a16="http://schemas.microsoft.com/office/drawing/2014/main" id="{C0CB65DC-42C8-742B-DA1D-48287306E4AA}"/>
              </a:ext>
            </a:extLst>
          </p:cNvPr>
          <p:cNvSpPr txBox="1"/>
          <p:nvPr/>
        </p:nvSpPr>
        <p:spPr>
          <a:xfrm flipH="1">
            <a:off x="8816008" y="852598"/>
            <a:ext cx="3148523" cy="1077218"/>
          </a:xfrm>
          <a:prstGeom prst="rect">
            <a:avLst/>
          </a:prstGeom>
          <a:noFill/>
        </p:spPr>
        <p:txBody>
          <a:bodyPr wrap="square" rtlCol="0">
            <a:spAutoFit/>
          </a:bodyPr>
          <a:lstStyle/>
          <a:p>
            <a:r>
              <a:rPr lang="en-GB" sz="3200" b="1" dirty="0">
                <a:solidFill>
                  <a:schemeClr val="bg1"/>
                </a:solidFill>
                <a:latin typeface="Aeonik 2.0" panose="020B0503030300000000" pitchFamily="34" charset="0"/>
              </a:rPr>
              <a:t>Lucrative Career Routes.</a:t>
            </a:r>
          </a:p>
        </p:txBody>
      </p:sp>
      <p:sp>
        <p:nvSpPr>
          <p:cNvPr id="8" name="Rectangle: Rounded Corners 7">
            <a:extLst>
              <a:ext uri="{FF2B5EF4-FFF2-40B4-BE49-F238E27FC236}">
                <a16:creationId xmlns:a16="http://schemas.microsoft.com/office/drawing/2014/main" id="{28192001-FE98-EBC9-81E5-B4C59DA3FC62}"/>
              </a:ext>
            </a:extLst>
          </p:cNvPr>
          <p:cNvSpPr/>
          <p:nvPr/>
        </p:nvSpPr>
        <p:spPr>
          <a:xfrm>
            <a:off x="227470" y="327991"/>
            <a:ext cx="8081644" cy="944218"/>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80% of those surveyed in the 2023 Market trends survey said they felt optimistic about supply of project management jobs in the next 5 years.</a:t>
            </a:r>
          </a:p>
        </p:txBody>
      </p:sp>
      <p:sp>
        <p:nvSpPr>
          <p:cNvPr id="9" name="Rectangle: Rounded Corners 8">
            <a:extLst>
              <a:ext uri="{FF2B5EF4-FFF2-40B4-BE49-F238E27FC236}">
                <a16:creationId xmlns:a16="http://schemas.microsoft.com/office/drawing/2014/main" id="{D0D48460-5310-EEDC-AFAC-36B3D7CC336F}"/>
              </a:ext>
            </a:extLst>
          </p:cNvPr>
          <p:cNvSpPr/>
          <p:nvPr/>
        </p:nvSpPr>
        <p:spPr>
          <a:xfrm>
            <a:off x="227470" y="1391208"/>
            <a:ext cx="2615121" cy="1451113"/>
          </a:xfrm>
          <a:prstGeom prst="roundRect">
            <a:avLst/>
          </a:prstGeom>
          <a:solidFill>
            <a:srgbClr val="048273"/>
          </a:solidFill>
          <a:ln>
            <a:solidFill>
              <a:srgbClr val="0482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latin typeface="Aeonik 2.0" panose="020B0503030300000000" pitchFamily="34" charset="0"/>
              </a:rPr>
              <a:t>65% reported an increase in pay and benefits packages.</a:t>
            </a:r>
          </a:p>
        </p:txBody>
      </p:sp>
      <p:sp>
        <p:nvSpPr>
          <p:cNvPr id="10" name="Rectangle: Rounded Corners 9">
            <a:extLst>
              <a:ext uri="{FF2B5EF4-FFF2-40B4-BE49-F238E27FC236}">
                <a16:creationId xmlns:a16="http://schemas.microsoft.com/office/drawing/2014/main" id="{BE752ECB-C331-BA2A-5C36-832B6D73AE97}"/>
              </a:ext>
            </a:extLst>
          </p:cNvPr>
          <p:cNvSpPr/>
          <p:nvPr/>
        </p:nvSpPr>
        <p:spPr>
          <a:xfrm>
            <a:off x="2973615" y="1391207"/>
            <a:ext cx="2615121" cy="1451113"/>
          </a:xfrm>
          <a:prstGeom prst="roundRect">
            <a:avLst/>
          </a:prstGeom>
          <a:solidFill>
            <a:srgbClr val="048273"/>
          </a:solidFill>
          <a:ln>
            <a:solidFill>
              <a:srgbClr val="0482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latin typeface="Aeonik 2.0" panose="020B0503030300000000" pitchFamily="34" charset="0"/>
              </a:rPr>
              <a:t>52% stated training &amp; development was important to them.</a:t>
            </a:r>
          </a:p>
        </p:txBody>
      </p:sp>
      <p:sp>
        <p:nvSpPr>
          <p:cNvPr id="11" name="Rectangle: Rounded Corners 10">
            <a:extLst>
              <a:ext uri="{FF2B5EF4-FFF2-40B4-BE49-F238E27FC236}">
                <a16:creationId xmlns:a16="http://schemas.microsoft.com/office/drawing/2014/main" id="{F1FF8740-1F32-321D-01EA-808DDE60B62A}"/>
              </a:ext>
            </a:extLst>
          </p:cNvPr>
          <p:cNvSpPr/>
          <p:nvPr/>
        </p:nvSpPr>
        <p:spPr>
          <a:xfrm>
            <a:off x="5719760" y="1391208"/>
            <a:ext cx="2615121" cy="1451113"/>
          </a:xfrm>
          <a:prstGeom prst="roundRect">
            <a:avLst/>
          </a:prstGeom>
          <a:solidFill>
            <a:srgbClr val="048273"/>
          </a:solidFill>
          <a:ln>
            <a:solidFill>
              <a:srgbClr val="0482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latin typeface="Aeonik 2.0" panose="020B0503030300000000" pitchFamily="34" charset="0"/>
              </a:rPr>
              <a:t>59% of organisations are growing &amp; looking to recruit.</a:t>
            </a:r>
          </a:p>
        </p:txBody>
      </p:sp>
      <p:pic>
        <p:nvPicPr>
          <p:cNvPr id="12" name="Picture 11">
            <a:extLst>
              <a:ext uri="{FF2B5EF4-FFF2-40B4-BE49-F238E27FC236}">
                <a16:creationId xmlns:a16="http://schemas.microsoft.com/office/drawing/2014/main" id="{96E42098-73BE-BE88-00AD-2A671AFB0900}"/>
              </a:ext>
            </a:extLst>
          </p:cNvPr>
          <p:cNvPicPr>
            <a:picLocks noChangeAspect="1"/>
          </p:cNvPicPr>
          <p:nvPr/>
        </p:nvPicPr>
        <p:blipFill rotWithShape="1">
          <a:blip r:embed="rId3"/>
          <a:srcRect l="22928" t="12633" r="23139" b="12635"/>
          <a:stretch/>
        </p:blipFill>
        <p:spPr>
          <a:xfrm flipH="1">
            <a:off x="0" y="2961318"/>
            <a:ext cx="3010540" cy="2652012"/>
          </a:xfrm>
          <a:prstGeom prst="rect">
            <a:avLst/>
          </a:prstGeom>
        </p:spPr>
      </p:pic>
      <p:sp>
        <p:nvSpPr>
          <p:cNvPr id="13" name="TextBox 12">
            <a:extLst>
              <a:ext uri="{FF2B5EF4-FFF2-40B4-BE49-F238E27FC236}">
                <a16:creationId xmlns:a16="http://schemas.microsoft.com/office/drawing/2014/main" id="{AF0DDD5E-5D81-B0FB-D844-A388B892EBFD}"/>
              </a:ext>
            </a:extLst>
          </p:cNvPr>
          <p:cNvSpPr txBox="1"/>
          <p:nvPr/>
        </p:nvSpPr>
        <p:spPr>
          <a:xfrm>
            <a:off x="359864" y="3559156"/>
            <a:ext cx="2290812" cy="954107"/>
          </a:xfrm>
          <a:prstGeom prst="rect">
            <a:avLst/>
          </a:prstGeom>
          <a:noFill/>
        </p:spPr>
        <p:txBody>
          <a:bodyPr wrap="square" rtlCol="0">
            <a:spAutoFit/>
          </a:bodyPr>
          <a:lstStyle/>
          <a:p>
            <a:r>
              <a:rPr lang="en-GB" sz="2800" b="1" dirty="0">
                <a:latin typeface="Aeonik 2.0" panose="020B0503030300000000" pitchFamily="34" charset="0"/>
              </a:rPr>
              <a:t>Specialisms &amp; training.</a:t>
            </a:r>
            <a:endParaRPr lang="en-GB" sz="3600" b="1" dirty="0">
              <a:latin typeface="Aeonik 2.0" panose="020B0503030300000000" pitchFamily="34" charset="0"/>
            </a:endParaRPr>
          </a:p>
        </p:txBody>
      </p:sp>
      <p:sp>
        <p:nvSpPr>
          <p:cNvPr id="15" name="Rectangle: Rounded Corners 14">
            <a:extLst>
              <a:ext uri="{FF2B5EF4-FFF2-40B4-BE49-F238E27FC236}">
                <a16:creationId xmlns:a16="http://schemas.microsoft.com/office/drawing/2014/main" id="{3D0E6E93-A1AC-1950-7B9A-1D3979835AA6}"/>
              </a:ext>
            </a:extLst>
          </p:cNvPr>
          <p:cNvSpPr/>
          <p:nvPr/>
        </p:nvSpPr>
        <p:spPr>
          <a:xfrm>
            <a:off x="2973615" y="3051584"/>
            <a:ext cx="4462669" cy="1928191"/>
          </a:xfrm>
          <a:prstGeom prst="roundRect">
            <a:avLst/>
          </a:prstGeom>
          <a:gradFill flip="none" rotWithShape="1">
            <a:gsLst>
              <a:gs pos="0">
                <a:srgbClr val="048273">
                  <a:tint val="66000"/>
                  <a:satMod val="160000"/>
                </a:srgbClr>
              </a:gs>
              <a:gs pos="50000">
                <a:srgbClr val="048273">
                  <a:tint val="44500"/>
                  <a:satMod val="160000"/>
                </a:srgbClr>
              </a:gs>
              <a:gs pos="100000">
                <a:srgbClr val="048273">
                  <a:tint val="23500"/>
                  <a:satMod val="160000"/>
                </a:srgbClr>
              </a:gs>
            </a:gsLst>
            <a:lin ang="2700000" scaled="1"/>
            <a:tileRect/>
          </a:gradFill>
          <a:ln w="57150">
            <a:solidFill>
              <a:srgbClr val="0482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Specialist Roles for those with a keen interest:</a:t>
            </a:r>
            <a:endParaRPr lang="en-GB" dirty="0">
              <a:solidFill>
                <a:schemeClr val="tx1"/>
              </a:solidFill>
              <a:latin typeface="Aeonik 2.0" panose="020B0503030300000000" pitchFamily="34" charset="0"/>
            </a:endParaRPr>
          </a:p>
          <a:p>
            <a:pPr algn="ctr"/>
            <a:endParaRPr lang="en-GB" b="1" dirty="0">
              <a:solidFill>
                <a:schemeClr val="tx1"/>
              </a:solidFill>
              <a:latin typeface="Aeonik 2.0" panose="020B0503030300000000" pitchFamily="34" charset="0"/>
            </a:endParaRPr>
          </a:p>
          <a:p>
            <a:pPr marL="285750" indent="-285750">
              <a:buFont typeface="Arial" panose="020B0604020202020204" pitchFamily="34" charset="0"/>
              <a:buChar char="•"/>
            </a:pPr>
            <a:r>
              <a:rPr lang="en-GB" dirty="0">
                <a:solidFill>
                  <a:schemeClr val="tx1"/>
                </a:solidFill>
                <a:latin typeface="Aeonik 2.0" panose="020B0503030300000000" pitchFamily="34" charset="0"/>
              </a:rPr>
              <a:t>Risk &amp; Issue Specialists</a:t>
            </a:r>
          </a:p>
          <a:p>
            <a:pPr marL="285750" indent="-285750">
              <a:buFont typeface="Arial" panose="020B0604020202020204" pitchFamily="34" charset="0"/>
              <a:buChar char="•"/>
            </a:pPr>
            <a:r>
              <a:rPr lang="en-GB" dirty="0">
                <a:solidFill>
                  <a:schemeClr val="tx1"/>
                </a:solidFill>
                <a:latin typeface="Aeonik 2.0" panose="020B0503030300000000" pitchFamily="34" charset="0"/>
              </a:rPr>
              <a:t>Quality &amp; Compliance Specialists</a:t>
            </a:r>
          </a:p>
          <a:p>
            <a:pPr marL="285750" indent="-285750">
              <a:buFont typeface="Arial" panose="020B0604020202020204" pitchFamily="34" charset="0"/>
              <a:buChar char="•"/>
            </a:pPr>
            <a:r>
              <a:rPr lang="en-GB" dirty="0">
                <a:solidFill>
                  <a:schemeClr val="tx1"/>
                </a:solidFill>
                <a:latin typeface="Aeonik 2.0" panose="020B0503030300000000" pitchFamily="34" charset="0"/>
              </a:rPr>
              <a:t>Procurement &amp; Contract Specialists</a:t>
            </a:r>
          </a:p>
        </p:txBody>
      </p:sp>
      <p:sp>
        <p:nvSpPr>
          <p:cNvPr id="16" name="Rectangle: Rounded Corners 15">
            <a:extLst>
              <a:ext uri="{FF2B5EF4-FFF2-40B4-BE49-F238E27FC236}">
                <a16:creationId xmlns:a16="http://schemas.microsoft.com/office/drawing/2014/main" id="{2530FBA8-6A2C-6F66-1C75-7CB26A8CDC3A}"/>
              </a:ext>
            </a:extLst>
          </p:cNvPr>
          <p:cNvSpPr/>
          <p:nvPr/>
        </p:nvSpPr>
        <p:spPr>
          <a:xfrm>
            <a:off x="7549400" y="3044958"/>
            <a:ext cx="4462669" cy="1928191"/>
          </a:xfrm>
          <a:prstGeom prst="roundRect">
            <a:avLst/>
          </a:prstGeom>
          <a:gradFill flip="none" rotWithShape="1">
            <a:gsLst>
              <a:gs pos="0">
                <a:srgbClr val="048273">
                  <a:tint val="66000"/>
                  <a:satMod val="160000"/>
                </a:srgbClr>
              </a:gs>
              <a:gs pos="50000">
                <a:srgbClr val="048273">
                  <a:tint val="44500"/>
                  <a:satMod val="160000"/>
                </a:srgbClr>
              </a:gs>
              <a:gs pos="100000">
                <a:srgbClr val="048273">
                  <a:tint val="23500"/>
                  <a:satMod val="160000"/>
                </a:srgbClr>
              </a:gs>
            </a:gsLst>
            <a:lin ang="2700000" scaled="1"/>
            <a:tileRect/>
          </a:gradFill>
          <a:ln w="57150">
            <a:solidFill>
              <a:srgbClr val="0482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Continued Learning for Senior professionals:</a:t>
            </a:r>
            <a:endParaRPr lang="en-GB" dirty="0">
              <a:solidFill>
                <a:schemeClr val="tx1"/>
              </a:solidFill>
              <a:latin typeface="Aeonik 2.0" panose="020B0503030300000000" pitchFamily="34" charset="0"/>
            </a:endParaRPr>
          </a:p>
          <a:p>
            <a:pPr algn="ctr"/>
            <a:endParaRPr lang="en-GB" b="1" dirty="0">
              <a:solidFill>
                <a:schemeClr val="tx1"/>
              </a:solidFill>
              <a:latin typeface="Aeonik 2.0" panose="020B0503030300000000" pitchFamily="34" charset="0"/>
            </a:endParaRPr>
          </a:p>
          <a:p>
            <a:pPr marL="285750" indent="-285750">
              <a:buFont typeface="Arial" panose="020B0604020202020204" pitchFamily="34" charset="0"/>
              <a:buChar char="•"/>
            </a:pPr>
            <a:r>
              <a:rPr lang="en-GB" dirty="0">
                <a:solidFill>
                  <a:schemeClr val="tx1"/>
                </a:solidFill>
                <a:latin typeface="Aeonik 2.0" panose="020B0503030300000000" pitchFamily="34" charset="0"/>
              </a:rPr>
              <a:t>Ops Management Level 5</a:t>
            </a:r>
          </a:p>
          <a:p>
            <a:pPr marL="285750" indent="-285750">
              <a:buFont typeface="Arial" panose="020B0604020202020204" pitchFamily="34" charset="0"/>
              <a:buChar char="•"/>
            </a:pPr>
            <a:r>
              <a:rPr lang="en-GB" dirty="0">
                <a:solidFill>
                  <a:schemeClr val="tx1"/>
                </a:solidFill>
                <a:latin typeface="Aeonik 2.0" panose="020B0503030300000000" pitchFamily="34" charset="0"/>
              </a:rPr>
              <a:t>Project Manager Level 6</a:t>
            </a:r>
          </a:p>
          <a:p>
            <a:pPr marL="285750" indent="-285750">
              <a:buFont typeface="Arial" panose="020B0604020202020204" pitchFamily="34" charset="0"/>
              <a:buChar char="•"/>
            </a:pPr>
            <a:r>
              <a:rPr lang="en-GB" dirty="0">
                <a:solidFill>
                  <a:schemeClr val="tx1"/>
                </a:solidFill>
                <a:latin typeface="Aeonik 2.0" panose="020B0503030300000000" pitchFamily="34" charset="0"/>
              </a:rPr>
              <a:t>Data Analyst Level 4</a:t>
            </a:r>
          </a:p>
        </p:txBody>
      </p:sp>
      <p:sp>
        <p:nvSpPr>
          <p:cNvPr id="17" name="Rectangle: Rounded Corners 16">
            <a:extLst>
              <a:ext uri="{FF2B5EF4-FFF2-40B4-BE49-F238E27FC236}">
                <a16:creationId xmlns:a16="http://schemas.microsoft.com/office/drawing/2014/main" id="{B0C11CED-2C57-6FC8-A7CC-ED4951A405D5}"/>
              </a:ext>
            </a:extLst>
          </p:cNvPr>
          <p:cNvSpPr/>
          <p:nvPr/>
        </p:nvSpPr>
        <p:spPr>
          <a:xfrm>
            <a:off x="2942843" y="5132176"/>
            <a:ext cx="9069225" cy="1179444"/>
          </a:xfrm>
          <a:prstGeom prst="roundRect">
            <a:avLst/>
          </a:prstGeom>
          <a:gradFill flip="none" rotWithShape="1">
            <a:gsLst>
              <a:gs pos="0">
                <a:srgbClr val="048273">
                  <a:tint val="66000"/>
                  <a:satMod val="160000"/>
                </a:srgbClr>
              </a:gs>
              <a:gs pos="50000">
                <a:srgbClr val="048273">
                  <a:tint val="44500"/>
                  <a:satMod val="160000"/>
                </a:srgbClr>
              </a:gs>
              <a:gs pos="100000">
                <a:srgbClr val="048273">
                  <a:tint val="23500"/>
                  <a:satMod val="160000"/>
                </a:srgbClr>
              </a:gs>
            </a:gsLst>
            <a:lin ang="2700000" scaled="1"/>
            <a:tileRect/>
          </a:gradFill>
          <a:ln w="57150">
            <a:solidFill>
              <a:srgbClr val="0482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Transferable Skills Across Management</a:t>
            </a:r>
          </a:p>
          <a:p>
            <a:pPr algn="ctr"/>
            <a:endParaRPr lang="en-GB" dirty="0">
              <a:solidFill>
                <a:schemeClr val="tx1"/>
              </a:solidFill>
              <a:latin typeface="Aeonik 2.0" panose="020B0503030300000000" pitchFamily="34" charset="0"/>
            </a:endParaRPr>
          </a:p>
          <a:p>
            <a:pPr marL="285750" indent="-285750">
              <a:buFont typeface="Arial" panose="020B0604020202020204" pitchFamily="34" charset="0"/>
              <a:buChar char="•"/>
            </a:pPr>
            <a:r>
              <a:rPr lang="en-GB" dirty="0">
                <a:solidFill>
                  <a:schemeClr val="tx1"/>
                </a:solidFill>
                <a:latin typeface="Aeonik 2.0" panose="020B0503030300000000" pitchFamily="34" charset="0"/>
              </a:rPr>
              <a:t>Strategic &amp; Operational Management</a:t>
            </a:r>
          </a:p>
          <a:p>
            <a:pPr marL="285750" indent="-285750">
              <a:buFont typeface="Arial" panose="020B0604020202020204" pitchFamily="34" charset="0"/>
              <a:buChar char="•"/>
            </a:pPr>
            <a:r>
              <a:rPr lang="en-GB" dirty="0">
                <a:solidFill>
                  <a:schemeClr val="tx1"/>
                </a:solidFill>
                <a:latin typeface="Aeonik 2.0" panose="020B0503030300000000" pitchFamily="34" charset="0"/>
              </a:rPr>
              <a:t>Senior Project roles, Portfolio &amp; Programme management</a:t>
            </a:r>
          </a:p>
        </p:txBody>
      </p:sp>
      <p:pic>
        <p:nvPicPr>
          <p:cNvPr id="22" name="Picture 2" descr="TfL - Centre for Lifelong Learning, University of York">
            <a:extLst>
              <a:ext uri="{FF2B5EF4-FFF2-40B4-BE49-F238E27FC236}">
                <a16:creationId xmlns:a16="http://schemas.microsoft.com/office/drawing/2014/main" id="{3F461646-5A82-7A97-40C0-D18D912A0A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39033" y="-1481897"/>
            <a:ext cx="3010540" cy="127213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43AA6783-E1F5-C67F-B959-772CA8F3EA11}"/>
              </a:ext>
            </a:extLst>
          </p:cNvPr>
          <p:cNvPicPr>
            <a:picLocks noChangeAspect="1"/>
          </p:cNvPicPr>
          <p:nvPr/>
        </p:nvPicPr>
        <p:blipFill rotWithShape="1">
          <a:blip r:embed="rId3"/>
          <a:srcRect l="22928" t="12633" r="23139" b="12635"/>
          <a:stretch/>
        </p:blipFill>
        <p:spPr>
          <a:xfrm>
            <a:off x="12335007" y="3051584"/>
            <a:ext cx="3010540" cy="2652012"/>
          </a:xfrm>
          <a:prstGeom prst="rect">
            <a:avLst/>
          </a:prstGeom>
        </p:spPr>
      </p:pic>
      <p:sp>
        <p:nvSpPr>
          <p:cNvPr id="24" name="TextBox 23">
            <a:extLst>
              <a:ext uri="{FF2B5EF4-FFF2-40B4-BE49-F238E27FC236}">
                <a16:creationId xmlns:a16="http://schemas.microsoft.com/office/drawing/2014/main" id="{41ADBE1B-2F68-962C-4C6F-53A7BF30D483}"/>
              </a:ext>
            </a:extLst>
          </p:cNvPr>
          <p:cNvSpPr txBox="1"/>
          <p:nvPr/>
        </p:nvSpPr>
        <p:spPr>
          <a:xfrm flipH="1">
            <a:off x="12853897" y="3676813"/>
            <a:ext cx="2290812" cy="1015663"/>
          </a:xfrm>
          <a:prstGeom prst="rect">
            <a:avLst/>
          </a:prstGeom>
          <a:noFill/>
        </p:spPr>
        <p:txBody>
          <a:bodyPr wrap="square" rtlCol="0">
            <a:spAutoFit/>
          </a:bodyPr>
          <a:lstStyle/>
          <a:p>
            <a:r>
              <a:rPr lang="en-GB" sz="2000" b="1" dirty="0">
                <a:latin typeface="Aeonik 2.0" panose="020B0503030300000000" pitchFamily="34" charset="0"/>
              </a:rPr>
              <a:t>Top tips for orgs. &amp; apprentices Interested:</a:t>
            </a:r>
            <a:endParaRPr lang="en-GB" b="1" dirty="0">
              <a:latin typeface="Aeonik 2.0" panose="020B0503030300000000" pitchFamily="34" charset="0"/>
            </a:endParaRPr>
          </a:p>
        </p:txBody>
      </p:sp>
      <p:pic>
        <p:nvPicPr>
          <p:cNvPr id="25" name="Picture 24" descr="A picture containing graphics">
            <a:extLst>
              <a:ext uri="{FF2B5EF4-FFF2-40B4-BE49-F238E27FC236}">
                <a16:creationId xmlns:a16="http://schemas.microsoft.com/office/drawing/2014/main" id="{9F5E0DE6-75ED-84AA-9AF1-41A32B6EA94D}"/>
              </a:ext>
            </a:extLst>
          </p:cNvPr>
          <p:cNvPicPr>
            <a:picLocks noChangeAspect="1"/>
          </p:cNvPicPr>
          <p:nvPr/>
        </p:nvPicPr>
        <p:blipFill rotWithShape="1">
          <a:blip r:embed="rId2"/>
          <a:srcRect l="23293" t="13069" r="22362" b="12608"/>
          <a:stretch/>
        </p:blipFill>
        <p:spPr>
          <a:xfrm flipH="1">
            <a:off x="-3245805" y="-2742892"/>
            <a:ext cx="3769770" cy="3429000"/>
          </a:xfrm>
          <a:prstGeom prst="rect">
            <a:avLst/>
          </a:prstGeom>
        </p:spPr>
      </p:pic>
      <p:sp>
        <p:nvSpPr>
          <p:cNvPr id="26" name="TextBox 25">
            <a:extLst>
              <a:ext uri="{FF2B5EF4-FFF2-40B4-BE49-F238E27FC236}">
                <a16:creationId xmlns:a16="http://schemas.microsoft.com/office/drawing/2014/main" id="{36506A19-39D9-24FE-63AE-76960532FC06}"/>
              </a:ext>
            </a:extLst>
          </p:cNvPr>
          <p:cNvSpPr txBox="1"/>
          <p:nvPr/>
        </p:nvSpPr>
        <p:spPr>
          <a:xfrm>
            <a:off x="-2852027" y="-1890294"/>
            <a:ext cx="3148523" cy="1077218"/>
          </a:xfrm>
          <a:prstGeom prst="rect">
            <a:avLst/>
          </a:prstGeom>
          <a:noFill/>
        </p:spPr>
        <p:txBody>
          <a:bodyPr wrap="square" rtlCol="0">
            <a:spAutoFit/>
          </a:bodyPr>
          <a:lstStyle/>
          <a:p>
            <a:r>
              <a:rPr lang="en-GB" sz="3200" b="1" dirty="0">
                <a:solidFill>
                  <a:schemeClr val="bg1"/>
                </a:solidFill>
                <a:latin typeface="Aeonik 2.0" panose="020B0503030300000000" pitchFamily="34" charset="0"/>
              </a:rPr>
              <a:t>Don’t take our word for it…</a:t>
            </a:r>
          </a:p>
        </p:txBody>
      </p:sp>
    </p:spTree>
    <p:extLst>
      <p:ext uri="{BB962C8B-B14F-4D97-AF65-F5344CB8AC3E}">
        <p14:creationId xmlns:p14="http://schemas.microsoft.com/office/powerpoint/2010/main" val="19490260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409A28B8-7EF6-92A2-ABA4-53D94D6AAE87}"/>
              </a:ext>
            </a:extLst>
          </p:cNvPr>
          <p:cNvSpPr/>
          <p:nvPr/>
        </p:nvSpPr>
        <p:spPr>
          <a:xfrm>
            <a:off x="2661007" y="4356243"/>
            <a:ext cx="4818580" cy="1325366"/>
          </a:xfrm>
          <a:custGeom>
            <a:avLst/>
            <a:gdLst>
              <a:gd name="connsiteX0" fmla="*/ 0 w 4818580"/>
              <a:gd name="connsiteY0" fmla="*/ 0 h 1325366"/>
              <a:gd name="connsiteX1" fmla="*/ 750013 w 4818580"/>
              <a:gd name="connsiteY1" fmla="*/ 236305 h 1325366"/>
              <a:gd name="connsiteX2" fmla="*/ 1376737 w 4818580"/>
              <a:gd name="connsiteY2" fmla="*/ 1058238 h 1325366"/>
              <a:gd name="connsiteX3" fmla="*/ 4818580 w 4818580"/>
              <a:gd name="connsiteY3" fmla="*/ 1325366 h 1325366"/>
            </a:gdLst>
            <a:ahLst/>
            <a:cxnLst>
              <a:cxn ang="0">
                <a:pos x="connsiteX0" y="connsiteY0"/>
              </a:cxn>
              <a:cxn ang="0">
                <a:pos x="connsiteX1" y="connsiteY1"/>
              </a:cxn>
              <a:cxn ang="0">
                <a:pos x="connsiteX2" y="connsiteY2"/>
              </a:cxn>
              <a:cxn ang="0">
                <a:pos x="connsiteX3" y="connsiteY3"/>
              </a:cxn>
            </a:cxnLst>
            <a:rect l="l" t="t" r="r" b="b"/>
            <a:pathLst>
              <a:path w="4818580" h="1325366">
                <a:moveTo>
                  <a:pt x="0" y="0"/>
                </a:moveTo>
                <a:cubicBezTo>
                  <a:pt x="260278" y="29966"/>
                  <a:pt x="520557" y="59932"/>
                  <a:pt x="750013" y="236305"/>
                </a:cubicBezTo>
                <a:cubicBezTo>
                  <a:pt x="979469" y="412678"/>
                  <a:pt x="698643" y="876728"/>
                  <a:pt x="1376737" y="1058238"/>
                </a:cubicBezTo>
                <a:cubicBezTo>
                  <a:pt x="2054831" y="1239748"/>
                  <a:pt x="3436705" y="1282557"/>
                  <a:pt x="4818580" y="1325366"/>
                </a:cubicBezTo>
              </a:path>
            </a:pathLst>
          </a:custGeom>
          <a:noFill/>
          <a:ln w="57150">
            <a:solidFill>
              <a:srgbClr val="0482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graphics">
            <a:extLst>
              <a:ext uri="{FF2B5EF4-FFF2-40B4-BE49-F238E27FC236}">
                <a16:creationId xmlns:a16="http://schemas.microsoft.com/office/drawing/2014/main" id="{93D95192-5590-DA27-CDCB-8BB66E1E4A31}"/>
              </a:ext>
            </a:extLst>
          </p:cNvPr>
          <p:cNvPicPr>
            <a:picLocks noChangeAspect="1"/>
          </p:cNvPicPr>
          <p:nvPr/>
        </p:nvPicPr>
        <p:blipFill rotWithShape="1">
          <a:blip r:embed="rId2"/>
          <a:srcRect l="23293" t="13069" r="22362" b="12608"/>
          <a:stretch/>
        </p:blipFill>
        <p:spPr>
          <a:xfrm>
            <a:off x="12361195" y="-2008091"/>
            <a:ext cx="3769770" cy="3429000"/>
          </a:xfrm>
          <a:prstGeom prst="rect">
            <a:avLst/>
          </a:prstGeom>
        </p:spPr>
      </p:pic>
      <p:sp>
        <p:nvSpPr>
          <p:cNvPr id="7" name="TextBox 6">
            <a:extLst>
              <a:ext uri="{FF2B5EF4-FFF2-40B4-BE49-F238E27FC236}">
                <a16:creationId xmlns:a16="http://schemas.microsoft.com/office/drawing/2014/main" id="{C0CB65DC-42C8-742B-DA1D-48287306E4AA}"/>
              </a:ext>
            </a:extLst>
          </p:cNvPr>
          <p:cNvSpPr txBox="1"/>
          <p:nvPr/>
        </p:nvSpPr>
        <p:spPr>
          <a:xfrm flipH="1">
            <a:off x="12754973" y="-1155493"/>
            <a:ext cx="3148523" cy="1077218"/>
          </a:xfrm>
          <a:prstGeom prst="rect">
            <a:avLst/>
          </a:prstGeom>
          <a:noFill/>
        </p:spPr>
        <p:txBody>
          <a:bodyPr wrap="square" rtlCol="0">
            <a:spAutoFit/>
          </a:bodyPr>
          <a:lstStyle/>
          <a:p>
            <a:r>
              <a:rPr lang="en-GB" sz="3200" b="1" dirty="0">
                <a:solidFill>
                  <a:schemeClr val="bg1"/>
                </a:solidFill>
                <a:latin typeface="Aeonik 2.0" panose="020B0503030300000000" pitchFamily="34" charset="0"/>
              </a:rPr>
              <a:t>Lucrative Career Routes.</a:t>
            </a:r>
          </a:p>
        </p:txBody>
      </p:sp>
      <p:pic>
        <p:nvPicPr>
          <p:cNvPr id="12" name="Picture 11">
            <a:extLst>
              <a:ext uri="{FF2B5EF4-FFF2-40B4-BE49-F238E27FC236}">
                <a16:creationId xmlns:a16="http://schemas.microsoft.com/office/drawing/2014/main" id="{96E42098-73BE-BE88-00AD-2A671AFB0900}"/>
              </a:ext>
            </a:extLst>
          </p:cNvPr>
          <p:cNvPicPr>
            <a:picLocks noChangeAspect="1"/>
          </p:cNvPicPr>
          <p:nvPr/>
        </p:nvPicPr>
        <p:blipFill rotWithShape="1">
          <a:blip r:embed="rId3"/>
          <a:srcRect l="22928" t="12633" r="23139" b="12635"/>
          <a:stretch/>
        </p:blipFill>
        <p:spPr>
          <a:xfrm flipH="1">
            <a:off x="0" y="-1"/>
            <a:ext cx="3769770" cy="3320825"/>
          </a:xfrm>
          <a:prstGeom prst="rect">
            <a:avLst/>
          </a:prstGeom>
        </p:spPr>
      </p:pic>
      <p:sp>
        <p:nvSpPr>
          <p:cNvPr id="13" name="TextBox 12">
            <a:extLst>
              <a:ext uri="{FF2B5EF4-FFF2-40B4-BE49-F238E27FC236}">
                <a16:creationId xmlns:a16="http://schemas.microsoft.com/office/drawing/2014/main" id="{AF0DDD5E-5D81-B0FB-D844-A388B892EBFD}"/>
              </a:ext>
            </a:extLst>
          </p:cNvPr>
          <p:cNvSpPr txBox="1"/>
          <p:nvPr/>
        </p:nvSpPr>
        <p:spPr>
          <a:xfrm>
            <a:off x="338758" y="852598"/>
            <a:ext cx="3092254" cy="954107"/>
          </a:xfrm>
          <a:prstGeom prst="rect">
            <a:avLst/>
          </a:prstGeom>
          <a:noFill/>
        </p:spPr>
        <p:txBody>
          <a:bodyPr wrap="square" rtlCol="0">
            <a:spAutoFit/>
          </a:bodyPr>
          <a:lstStyle/>
          <a:p>
            <a:r>
              <a:rPr lang="en-GB" sz="2800" b="1" dirty="0">
                <a:latin typeface="Aeonik 2.0" panose="020B0503030300000000" pitchFamily="34" charset="0"/>
              </a:rPr>
              <a:t>Funding for apprenticeships.</a:t>
            </a:r>
            <a:endParaRPr lang="en-GB" sz="3600" b="1" dirty="0">
              <a:latin typeface="Aeonik 2.0" panose="020B0503030300000000" pitchFamily="34" charset="0"/>
            </a:endParaRPr>
          </a:p>
        </p:txBody>
      </p:sp>
      <p:pic>
        <p:nvPicPr>
          <p:cNvPr id="22" name="Picture 2" descr="TfL - Centre for Lifelong Learning, University of York">
            <a:extLst>
              <a:ext uri="{FF2B5EF4-FFF2-40B4-BE49-F238E27FC236}">
                <a16:creationId xmlns:a16="http://schemas.microsoft.com/office/drawing/2014/main" id="{3F461646-5A82-7A97-40C0-D18D912A0A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39033" y="-1481897"/>
            <a:ext cx="3010540" cy="127213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43AA6783-E1F5-C67F-B959-772CA8F3EA11}"/>
              </a:ext>
            </a:extLst>
          </p:cNvPr>
          <p:cNvPicPr>
            <a:picLocks noChangeAspect="1"/>
          </p:cNvPicPr>
          <p:nvPr/>
        </p:nvPicPr>
        <p:blipFill rotWithShape="1">
          <a:blip r:embed="rId3"/>
          <a:srcRect l="22928" t="12633" r="23139" b="12635"/>
          <a:stretch/>
        </p:blipFill>
        <p:spPr>
          <a:xfrm>
            <a:off x="12335007" y="3051584"/>
            <a:ext cx="3010540" cy="2652012"/>
          </a:xfrm>
          <a:prstGeom prst="rect">
            <a:avLst/>
          </a:prstGeom>
        </p:spPr>
      </p:pic>
      <p:sp>
        <p:nvSpPr>
          <p:cNvPr id="24" name="TextBox 23">
            <a:extLst>
              <a:ext uri="{FF2B5EF4-FFF2-40B4-BE49-F238E27FC236}">
                <a16:creationId xmlns:a16="http://schemas.microsoft.com/office/drawing/2014/main" id="{41ADBE1B-2F68-962C-4C6F-53A7BF30D483}"/>
              </a:ext>
            </a:extLst>
          </p:cNvPr>
          <p:cNvSpPr txBox="1"/>
          <p:nvPr/>
        </p:nvSpPr>
        <p:spPr>
          <a:xfrm flipH="1">
            <a:off x="12853897" y="3676813"/>
            <a:ext cx="2290812" cy="1015663"/>
          </a:xfrm>
          <a:prstGeom prst="rect">
            <a:avLst/>
          </a:prstGeom>
          <a:noFill/>
        </p:spPr>
        <p:txBody>
          <a:bodyPr wrap="square" rtlCol="0">
            <a:spAutoFit/>
          </a:bodyPr>
          <a:lstStyle/>
          <a:p>
            <a:r>
              <a:rPr lang="en-GB" sz="2000" b="1" dirty="0">
                <a:latin typeface="Aeonik 2.0" panose="020B0503030300000000" pitchFamily="34" charset="0"/>
              </a:rPr>
              <a:t>Top tips for orgs. &amp; apprentices Interested:</a:t>
            </a:r>
            <a:endParaRPr lang="en-GB" b="1" dirty="0">
              <a:latin typeface="Aeonik 2.0" panose="020B0503030300000000" pitchFamily="34" charset="0"/>
            </a:endParaRPr>
          </a:p>
        </p:txBody>
      </p:sp>
      <p:pic>
        <p:nvPicPr>
          <p:cNvPr id="25" name="Picture 24" descr="A picture containing graphics">
            <a:extLst>
              <a:ext uri="{FF2B5EF4-FFF2-40B4-BE49-F238E27FC236}">
                <a16:creationId xmlns:a16="http://schemas.microsoft.com/office/drawing/2014/main" id="{9F5E0DE6-75ED-84AA-9AF1-41A32B6EA94D}"/>
              </a:ext>
            </a:extLst>
          </p:cNvPr>
          <p:cNvPicPr>
            <a:picLocks noChangeAspect="1"/>
          </p:cNvPicPr>
          <p:nvPr/>
        </p:nvPicPr>
        <p:blipFill rotWithShape="1">
          <a:blip r:embed="rId2"/>
          <a:srcRect l="23293" t="13069" r="22362" b="12608"/>
          <a:stretch/>
        </p:blipFill>
        <p:spPr>
          <a:xfrm flipH="1">
            <a:off x="-3245805" y="-2742892"/>
            <a:ext cx="3769770" cy="3429000"/>
          </a:xfrm>
          <a:prstGeom prst="rect">
            <a:avLst/>
          </a:prstGeom>
        </p:spPr>
      </p:pic>
      <p:sp>
        <p:nvSpPr>
          <p:cNvPr id="26" name="TextBox 25">
            <a:extLst>
              <a:ext uri="{FF2B5EF4-FFF2-40B4-BE49-F238E27FC236}">
                <a16:creationId xmlns:a16="http://schemas.microsoft.com/office/drawing/2014/main" id="{36506A19-39D9-24FE-63AE-76960532FC06}"/>
              </a:ext>
            </a:extLst>
          </p:cNvPr>
          <p:cNvSpPr txBox="1"/>
          <p:nvPr/>
        </p:nvSpPr>
        <p:spPr>
          <a:xfrm>
            <a:off x="-2852027" y="-1890294"/>
            <a:ext cx="3148523" cy="1077218"/>
          </a:xfrm>
          <a:prstGeom prst="rect">
            <a:avLst/>
          </a:prstGeom>
          <a:noFill/>
        </p:spPr>
        <p:txBody>
          <a:bodyPr wrap="square" rtlCol="0">
            <a:spAutoFit/>
          </a:bodyPr>
          <a:lstStyle/>
          <a:p>
            <a:r>
              <a:rPr lang="en-GB" sz="3200" b="1" dirty="0">
                <a:solidFill>
                  <a:schemeClr val="bg1"/>
                </a:solidFill>
                <a:latin typeface="Aeonik 2.0" panose="020B0503030300000000" pitchFamily="34" charset="0"/>
              </a:rPr>
              <a:t>Don’t take our word for it…</a:t>
            </a:r>
          </a:p>
        </p:txBody>
      </p:sp>
      <p:sp>
        <p:nvSpPr>
          <p:cNvPr id="2" name="TextBox 1">
            <a:extLst>
              <a:ext uri="{FF2B5EF4-FFF2-40B4-BE49-F238E27FC236}">
                <a16:creationId xmlns:a16="http://schemas.microsoft.com/office/drawing/2014/main" id="{2DCDEB6F-DFF8-A0C4-853C-F894780FB4A1}"/>
              </a:ext>
            </a:extLst>
          </p:cNvPr>
          <p:cNvSpPr txBox="1"/>
          <p:nvPr/>
        </p:nvSpPr>
        <p:spPr>
          <a:xfrm>
            <a:off x="3760456" y="144712"/>
            <a:ext cx="5733826" cy="707886"/>
          </a:xfrm>
          <a:prstGeom prst="rect">
            <a:avLst/>
          </a:prstGeom>
          <a:noFill/>
        </p:spPr>
        <p:txBody>
          <a:bodyPr wrap="square" rtlCol="0">
            <a:spAutoFit/>
          </a:bodyPr>
          <a:lstStyle/>
          <a:p>
            <a:r>
              <a:rPr lang="en-GB" sz="2000" b="1" dirty="0">
                <a:latin typeface="Aeonik 2.0" panose="020B0503030300000000" pitchFamily="34" charset="0"/>
              </a:rPr>
              <a:t>There’s two main routes to secure the funding required for an apprenticeship programme.</a:t>
            </a:r>
          </a:p>
        </p:txBody>
      </p:sp>
      <p:sp>
        <p:nvSpPr>
          <p:cNvPr id="3" name="Rectangle: Rounded Corners 2">
            <a:extLst>
              <a:ext uri="{FF2B5EF4-FFF2-40B4-BE49-F238E27FC236}">
                <a16:creationId xmlns:a16="http://schemas.microsoft.com/office/drawing/2014/main" id="{CA98BB27-5091-269D-0A70-02F9A36B3000}"/>
              </a:ext>
            </a:extLst>
          </p:cNvPr>
          <p:cNvSpPr/>
          <p:nvPr/>
        </p:nvSpPr>
        <p:spPr>
          <a:xfrm>
            <a:off x="3760456" y="943453"/>
            <a:ext cx="3528372" cy="2522084"/>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The Apprenticeship Levy</a:t>
            </a:r>
            <a:endParaRPr lang="en-GB" dirty="0">
              <a:solidFill>
                <a:schemeClr val="tx1"/>
              </a:solidFill>
              <a:latin typeface="Aeonik 2.0" panose="020B0503030300000000" pitchFamily="34" charset="0"/>
            </a:endParaRPr>
          </a:p>
          <a:p>
            <a:pPr algn="ctr"/>
            <a:endParaRPr lang="en-GB" b="1" dirty="0">
              <a:solidFill>
                <a:schemeClr val="tx1"/>
              </a:solidFill>
              <a:latin typeface="Aeonik 2.0" panose="020B0503030300000000" pitchFamily="34" charset="0"/>
            </a:endParaRPr>
          </a:p>
          <a:p>
            <a:r>
              <a:rPr lang="en-GB" dirty="0">
                <a:solidFill>
                  <a:schemeClr val="tx1"/>
                </a:solidFill>
                <a:latin typeface="Aeonik 2.0" panose="020B0503030300000000" pitchFamily="34" charset="0"/>
              </a:rPr>
              <a:t>If you’re an employer with a £3million wage bill or more, then you’re able to utilise your levy pot for apprenticeship funding.</a:t>
            </a:r>
          </a:p>
        </p:txBody>
      </p:sp>
      <p:sp>
        <p:nvSpPr>
          <p:cNvPr id="4" name="Rectangle: Rounded Corners 3">
            <a:extLst>
              <a:ext uri="{FF2B5EF4-FFF2-40B4-BE49-F238E27FC236}">
                <a16:creationId xmlns:a16="http://schemas.microsoft.com/office/drawing/2014/main" id="{96080621-1905-0C88-424A-1F73F2572F49}"/>
              </a:ext>
            </a:extLst>
          </p:cNvPr>
          <p:cNvSpPr/>
          <p:nvPr/>
        </p:nvSpPr>
        <p:spPr>
          <a:xfrm>
            <a:off x="7366572" y="943453"/>
            <a:ext cx="4694178" cy="3452117"/>
          </a:xfrm>
          <a:prstGeom prst="roundRect">
            <a:avLst/>
          </a:prstGeom>
          <a:solidFill>
            <a:srgbClr val="048273"/>
          </a:solidFill>
          <a:ln>
            <a:solidFill>
              <a:srgbClr val="0482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bg1"/>
                </a:solidFill>
                <a:latin typeface="Aeonik 2.0" panose="020B0503030300000000" pitchFamily="34" charset="0"/>
              </a:rPr>
              <a:t>Non-Levy Apprenticeships</a:t>
            </a:r>
            <a:endParaRPr lang="en-GB" dirty="0">
              <a:solidFill>
                <a:schemeClr val="bg1"/>
              </a:solidFill>
              <a:latin typeface="Aeonik 2.0" panose="020B0503030300000000" pitchFamily="34" charset="0"/>
            </a:endParaRPr>
          </a:p>
          <a:p>
            <a:pPr algn="ctr"/>
            <a:endParaRPr lang="en-GB" b="1" dirty="0">
              <a:solidFill>
                <a:schemeClr val="bg1"/>
              </a:solidFill>
              <a:latin typeface="Aeonik 2.0" panose="020B0503030300000000" pitchFamily="34" charset="0"/>
            </a:endParaRPr>
          </a:p>
          <a:p>
            <a:r>
              <a:rPr lang="en-GB" dirty="0">
                <a:solidFill>
                  <a:schemeClr val="bg1"/>
                </a:solidFill>
                <a:latin typeface="Aeonik 2.0" panose="020B0503030300000000" pitchFamily="34" charset="0"/>
              </a:rPr>
              <a:t>For employers who don’t yet have as high a wage bill, you won’t be able to utilise your levy, however:</a:t>
            </a:r>
          </a:p>
          <a:p>
            <a:endParaRPr lang="en-GB" dirty="0">
              <a:solidFill>
                <a:schemeClr val="bg1"/>
              </a:solidFill>
              <a:latin typeface="Aeonik 2.0" panose="020B0503030300000000" pitchFamily="34" charset="0"/>
            </a:endParaRPr>
          </a:p>
          <a:p>
            <a:pPr marL="285750" indent="-285750">
              <a:buFont typeface="Arial" panose="020B0604020202020204" pitchFamily="34" charset="0"/>
              <a:buChar char="•"/>
            </a:pPr>
            <a:r>
              <a:rPr lang="en-GB" dirty="0">
                <a:solidFill>
                  <a:schemeClr val="bg1"/>
                </a:solidFill>
                <a:latin typeface="Aeonik 2.0" panose="020B0503030300000000" pitchFamily="34" charset="0"/>
              </a:rPr>
              <a:t>95% of the apprenticeship funding will be provided by the ESFA.</a:t>
            </a:r>
          </a:p>
          <a:p>
            <a:pPr marL="285750" indent="-285750">
              <a:buFont typeface="Arial" panose="020B0604020202020204" pitchFamily="34" charset="0"/>
              <a:buChar char="•"/>
            </a:pPr>
            <a:r>
              <a:rPr lang="en-GB" dirty="0">
                <a:solidFill>
                  <a:schemeClr val="bg1"/>
                </a:solidFill>
                <a:latin typeface="Aeonik 2.0" panose="020B0503030300000000" pitchFamily="34" charset="0"/>
              </a:rPr>
              <a:t>There’s only a 5% contribution upon your apprentice starting their programme.</a:t>
            </a:r>
          </a:p>
        </p:txBody>
      </p:sp>
      <p:sp>
        <p:nvSpPr>
          <p:cNvPr id="5" name="Rectangle: Rounded Corners 4">
            <a:extLst>
              <a:ext uri="{FF2B5EF4-FFF2-40B4-BE49-F238E27FC236}">
                <a16:creationId xmlns:a16="http://schemas.microsoft.com/office/drawing/2014/main" id="{5316F974-61A0-DE59-39C1-3505935C86C1}"/>
              </a:ext>
            </a:extLst>
          </p:cNvPr>
          <p:cNvSpPr/>
          <p:nvPr/>
        </p:nvSpPr>
        <p:spPr>
          <a:xfrm>
            <a:off x="421240" y="3320824"/>
            <a:ext cx="2825394" cy="3049154"/>
          </a:xfrm>
          <a:prstGeom prst="roundRect">
            <a:avLst/>
          </a:prstGeom>
          <a:solidFill>
            <a:srgbClr val="048273"/>
          </a:solidFill>
          <a:ln>
            <a:solidFill>
              <a:srgbClr val="0482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latin typeface="Aeonik 2.0" panose="020B0503030300000000" pitchFamily="34" charset="0"/>
              </a:rPr>
              <a:t>The Associate Project Manager Level 4 Programme is £6000</a:t>
            </a:r>
          </a:p>
          <a:p>
            <a:pPr algn="ctr"/>
            <a:endParaRPr lang="en-GB" b="1" dirty="0">
              <a:latin typeface="Aeonik 2.0" panose="020B0503030300000000" pitchFamily="34" charset="0"/>
            </a:endParaRPr>
          </a:p>
          <a:p>
            <a:pPr algn="ctr"/>
            <a:r>
              <a:rPr lang="en-GB" dirty="0">
                <a:latin typeface="Aeonik 2.0" panose="020B0503030300000000" pitchFamily="34" charset="0"/>
              </a:rPr>
              <a:t>This is split throughout the apprenticeship programme.</a:t>
            </a:r>
          </a:p>
        </p:txBody>
      </p:sp>
      <p:sp>
        <p:nvSpPr>
          <p:cNvPr id="14" name="Rectangle: Rounded Corners 13">
            <a:extLst>
              <a:ext uri="{FF2B5EF4-FFF2-40B4-BE49-F238E27FC236}">
                <a16:creationId xmlns:a16="http://schemas.microsoft.com/office/drawing/2014/main" id="{053F0B2F-65B4-63D7-3883-503A04654181}"/>
              </a:ext>
            </a:extLst>
          </p:cNvPr>
          <p:cNvSpPr/>
          <p:nvPr/>
        </p:nvSpPr>
        <p:spPr>
          <a:xfrm>
            <a:off x="3863083" y="4161034"/>
            <a:ext cx="2825394" cy="2208944"/>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18 On Programme Payments throughout programme split monthly.</a:t>
            </a:r>
          </a:p>
        </p:txBody>
      </p:sp>
      <p:sp>
        <p:nvSpPr>
          <p:cNvPr id="18" name="Rectangle: Rounded Corners 17">
            <a:extLst>
              <a:ext uri="{FF2B5EF4-FFF2-40B4-BE49-F238E27FC236}">
                <a16:creationId xmlns:a16="http://schemas.microsoft.com/office/drawing/2014/main" id="{F66B4FC0-EBF8-C9A3-8A4E-9430CCEA2426}"/>
              </a:ext>
            </a:extLst>
          </p:cNvPr>
          <p:cNvSpPr/>
          <p:nvPr/>
        </p:nvSpPr>
        <p:spPr>
          <a:xfrm>
            <a:off x="7304926" y="5095982"/>
            <a:ext cx="2825394" cy="1270628"/>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20% Paid on entrance into Gateway.</a:t>
            </a:r>
          </a:p>
        </p:txBody>
      </p:sp>
    </p:spTree>
    <p:extLst>
      <p:ext uri="{BB962C8B-B14F-4D97-AF65-F5344CB8AC3E}">
        <p14:creationId xmlns:p14="http://schemas.microsoft.com/office/powerpoint/2010/main" val="198021768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fL - Centre for Lifelong Learning, University of York">
            <a:extLst>
              <a:ext uri="{FF2B5EF4-FFF2-40B4-BE49-F238E27FC236}">
                <a16:creationId xmlns:a16="http://schemas.microsoft.com/office/drawing/2014/main" id="{0C5C20E5-0486-FDDB-38A5-1DB720F4D1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81460" y="-80008"/>
            <a:ext cx="3010540" cy="1272131"/>
          </a:xfrm>
          <a:prstGeom prst="rect">
            <a:avLst/>
          </a:prstGeom>
          <a:noFill/>
          <a:extLst>
            <a:ext uri="{909E8E84-426E-40DD-AFC4-6F175D3DCCD1}">
              <a14:hiddenFill xmlns:a14="http://schemas.microsoft.com/office/drawing/2010/main">
                <a:solidFill>
                  <a:srgbClr val="FFFFFF"/>
                </a:solidFill>
              </a14:hiddenFill>
            </a:ext>
          </a:extLst>
        </p:spPr>
      </p:pic>
      <p:sp>
        <p:nvSpPr>
          <p:cNvPr id="15" name="Freeform: Shape 14">
            <a:extLst>
              <a:ext uri="{FF2B5EF4-FFF2-40B4-BE49-F238E27FC236}">
                <a16:creationId xmlns:a16="http://schemas.microsoft.com/office/drawing/2014/main" id="{0120C093-E661-16A0-A3D1-6E14B81840A5}"/>
              </a:ext>
            </a:extLst>
          </p:cNvPr>
          <p:cNvSpPr/>
          <p:nvPr/>
        </p:nvSpPr>
        <p:spPr>
          <a:xfrm>
            <a:off x="824948" y="3592563"/>
            <a:ext cx="1967948" cy="1217976"/>
          </a:xfrm>
          <a:custGeom>
            <a:avLst/>
            <a:gdLst>
              <a:gd name="connsiteX0" fmla="*/ 1967948 w 1967948"/>
              <a:gd name="connsiteY0" fmla="*/ 5402 h 1217976"/>
              <a:gd name="connsiteX1" fmla="*/ 387626 w 1967948"/>
              <a:gd name="connsiteY1" fmla="*/ 184307 h 1217976"/>
              <a:gd name="connsiteX2" fmla="*/ 0 w 1967948"/>
              <a:gd name="connsiteY2" fmla="*/ 1217976 h 1217976"/>
            </a:gdLst>
            <a:ahLst/>
            <a:cxnLst>
              <a:cxn ang="0">
                <a:pos x="connsiteX0" y="connsiteY0"/>
              </a:cxn>
              <a:cxn ang="0">
                <a:pos x="connsiteX1" y="connsiteY1"/>
              </a:cxn>
              <a:cxn ang="0">
                <a:pos x="connsiteX2" y="connsiteY2"/>
              </a:cxn>
            </a:cxnLst>
            <a:rect l="l" t="t" r="r" b="b"/>
            <a:pathLst>
              <a:path w="1967948" h="1217976">
                <a:moveTo>
                  <a:pt x="1967948" y="5402"/>
                </a:moveTo>
                <a:cubicBezTo>
                  <a:pt x="1341782" y="-6194"/>
                  <a:pt x="715617" y="-17789"/>
                  <a:pt x="387626" y="184307"/>
                </a:cubicBezTo>
                <a:cubicBezTo>
                  <a:pt x="59635" y="386403"/>
                  <a:pt x="36443" y="1045698"/>
                  <a:pt x="0" y="1217976"/>
                </a:cubicBezTo>
              </a:path>
            </a:pathLst>
          </a:custGeom>
          <a:noFill/>
          <a:ln w="57150">
            <a:solidFill>
              <a:srgbClr val="0482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reeform: Shape 9">
            <a:extLst>
              <a:ext uri="{FF2B5EF4-FFF2-40B4-BE49-F238E27FC236}">
                <a16:creationId xmlns:a16="http://schemas.microsoft.com/office/drawing/2014/main" id="{0BF7944C-A3F4-3CD0-33D5-1BC94D6ED54E}"/>
              </a:ext>
            </a:extLst>
          </p:cNvPr>
          <p:cNvSpPr/>
          <p:nvPr/>
        </p:nvSpPr>
        <p:spPr>
          <a:xfrm>
            <a:off x="10446026" y="1789043"/>
            <a:ext cx="1050211" cy="1934168"/>
          </a:xfrm>
          <a:custGeom>
            <a:avLst/>
            <a:gdLst>
              <a:gd name="connsiteX0" fmla="*/ 914400 w 1050211"/>
              <a:gd name="connsiteY0" fmla="*/ 0 h 1934168"/>
              <a:gd name="connsiteX1" fmla="*/ 974035 w 1050211"/>
              <a:gd name="connsiteY1" fmla="*/ 1689653 h 1934168"/>
              <a:gd name="connsiteX2" fmla="*/ 0 w 1050211"/>
              <a:gd name="connsiteY2" fmla="*/ 1888435 h 1934168"/>
            </a:gdLst>
            <a:ahLst/>
            <a:cxnLst>
              <a:cxn ang="0">
                <a:pos x="connsiteX0" y="connsiteY0"/>
              </a:cxn>
              <a:cxn ang="0">
                <a:pos x="connsiteX1" y="connsiteY1"/>
              </a:cxn>
              <a:cxn ang="0">
                <a:pos x="connsiteX2" y="connsiteY2"/>
              </a:cxn>
            </a:cxnLst>
            <a:rect l="l" t="t" r="r" b="b"/>
            <a:pathLst>
              <a:path w="1050211" h="1934168">
                <a:moveTo>
                  <a:pt x="914400" y="0"/>
                </a:moveTo>
                <a:cubicBezTo>
                  <a:pt x="1020417" y="687457"/>
                  <a:pt x="1126435" y="1374914"/>
                  <a:pt x="974035" y="1689653"/>
                </a:cubicBezTo>
                <a:cubicBezTo>
                  <a:pt x="821635" y="2004392"/>
                  <a:pt x="410817" y="1946413"/>
                  <a:pt x="0" y="1888435"/>
                </a:cubicBezTo>
              </a:path>
            </a:pathLst>
          </a:custGeom>
          <a:noFill/>
          <a:ln w="57150">
            <a:solidFill>
              <a:srgbClr val="0482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descr="A picture containing graphics">
            <a:extLst>
              <a:ext uri="{FF2B5EF4-FFF2-40B4-BE49-F238E27FC236}">
                <a16:creationId xmlns:a16="http://schemas.microsoft.com/office/drawing/2014/main" id="{E0E93130-0CDB-0773-2167-4A99F93375F7}"/>
              </a:ext>
            </a:extLst>
          </p:cNvPr>
          <p:cNvPicPr>
            <a:picLocks noChangeAspect="1"/>
          </p:cNvPicPr>
          <p:nvPr/>
        </p:nvPicPr>
        <p:blipFill rotWithShape="1">
          <a:blip r:embed="rId3"/>
          <a:srcRect l="23293" t="13069" r="22362" b="12608"/>
          <a:stretch/>
        </p:blipFill>
        <p:spPr>
          <a:xfrm flipH="1">
            <a:off x="-95842" y="0"/>
            <a:ext cx="3769770" cy="3429000"/>
          </a:xfrm>
          <a:prstGeom prst="rect">
            <a:avLst/>
          </a:prstGeom>
        </p:spPr>
      </p:pic>
      <p:sp>
        <p:nvSpPr>
          <p:cNvPr id="5" name="TextBox 4">
            <a:extLst>
              <a:ext uri="{FF2B5EF4-FFF2-40B4-BE49-F238E27FC236}">
                <a16:creationId xmlns:a16="http://schemas.microsoft.com/office/drawing/2014/main" id="{70A644AF-E029-94E5-6734-A60FAD0B1724}"/>
              </a:ext>
            </a:extLst>
          </p:cNvPr>
          <p:cNvSpPr txBox="1"/>
          <p:nvPr/>
        </p:nvSpPr>
        <p:spPr>
          <a:xfrm>
            <a:off x="297936" y="852598"/>
            <a:ext cx="3148523" cy="1077218"/>
          </a:xfrm>
          <a:prstGeom prst="rect">
            <a:avLst/>
          </a:prstGeom>
          <a:noFill/>
        </p:spPr>
        <p:txBody>
          <a:bodyPr wrap="square" rtlCol="0">
            <a:spAutoFit/>
          </a:bodyPr>
          <a:lstStyle/>
          <a:p>
            <a:r>
              <a:rPr lang="en-GB" sz="3200" b="1" dirty="0">
                <a:solidFill>
                  <a:schemeClr val="bg1"/>
                </a:solidFill>
                <a:latin typeface="Aeonik 2.0" panose="020B0503030300000000" pitchFamily="34" charset="0"/>
              </a:rPr>
              <a:t>Don’t take our word for it…</a:t>
            </a:r>
          </a:p>
        </p:txBody>
      </p:sp>
      <p:sp>
        <p:nvSpPr>
          <p:cNvPr id="6" name="TextBox 5">
            <a:extLst>
              <a:ext uri="{FF2B5EF4-FFF2-40B4-BE49-F238E27FC236}">
                <a16:creationId xmlns:a16="http://schemas.microsoft.com/office/drawing/2014/main" id="{0938B57C-2A86-5A9D-BB45-83BC89E92878}"/>
              </a:ext>
            </a:extLst>
          </p:cNvPr>
          <p:cNvSpPr txBox="1"/>
          <p:nvPr/>
        </p:nvSpPr>
        <p:spPr>
          <a:xfrm>
            <a:off x="3584476" y="256250"/>
            <a:ext cx="5857698" cy="646331"/>
          </a:xfrm>
          <a:prstGeom prst="rect">
            <a:avLst/>
          </a:prstGeom>
          <a:noFill/>
        </p:spPr>
        <p:txBody>
          <a:bodyPr wrap="square" rtlCol="0">
            <a:spAutoFit/>
          </a:bodyPr>
          <a:lstStyle/>
          <a:p>
            <a:r>
              <a:rPr lang="en-GB" b="1" dirty="0">
                <a:latin typeface="Aeonik 2.0" panose="020B0503030300000000" pitchFamily="34" charset="0"/>
              </a:rPr>
              <a:t>Alex Rowe, the lead sponsor for PMO at Transport for London had this to say about our programme.</a:t>
            </a:r>
          </a:p>
        </p:txBody>
      </p:sp>
      <p:sp>
        <p:nvSpPr>
          <p:cNvPr id="7" name="Rectangle: Rounded Corners 6">
            <a:extLst>
              <a:ext uri="{FF2B5EF4-FFF2-40B4-BE49-F238E27FC236}">
                <a16:creationId xmlns:a16="http://schemas.microsoft.com/office/drawing/2014/main" id="{BADCAECF-DFC4-6E39-6BD1-1E6EF36548B5}"/>
              </a:ext>
            </a:extLst>
          </p:cNvPr>
          <p:cNvSpPr/>
          <p:nvPr/>
        </p:nvSpPr>
        <p:spPr>
          <a:xfrm>
            <a:off x="3673928" y="1133061"/>
            <a:ext cx="7686498" cy="1341782"/>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“Working with Realise has been a very positive experience. They are willing to work with employers to resolve issues, listen to feedback and make the apprentice experience the best it can be”</a:t>
            </a:r>
          </a:p>
        </p:txBody>
      </p:sp>
      <p:sp>
        <p:nvSpPr>
          <p:cNvPr id="8" name="Rectangle: Rounded Corners 7">
            <a:extLst>
              <a:ext uri="{FF2B5EF4-FFF2-40B4-BE49-F238E27FC236}">
                <a16:creationId xmlns:a16="http://schemas.microsoft.com/office/drawing/2014/main" id="{49FB7980-05AC-714B-49D0-B296FDC4952F}"/>
              </a:ext>
            </a:extLst>
          </p:cNvPr>
          <p:cNvSpPr/>
          <p:nvPr/>
        </p:nvSpPr>
        <p:spPr>
          <a:xfrm>
            <a:off x="2759528" y="2822569"/>
            <a:ext cx="7686498" cy="1341782"/>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“They are very knowledgeable and ensure that all aspects are communicated to apprentices and employers. We have had several cohorts move into Assistant Project Manager roles, as well as some promoted into Project Managers!”</a:t>
            </a:r>
          </a:p>
        </p:txBody>
      </p:sp>
      <p:sp>
        <p:nvSpPr>
          <p:cNvPr id="12" name="Rectangle: Rounded Corners 11">
            <a:extLst>
              <a:ext uri="{FF2B5EF4-FFF2-40B4-BE49-F238E27FC236}">
                <a16:creationId xmlns:a16="http://schemas.microsoft.com/office/drawing/2014/main" id="{E3424283-C606-00D5-581F-5916C104F677}"/>
              </a:ext>
            </a:extLst>
          </p:cNvPr>
          <p:cNvSpPr/>
          <p:nvPr/>
        </p:nvSpPr>
        <p:spPr>
          <a:xfrm>
            <a:off x="297936" y="4512078"/>
            <a:ext cx="8883524" cy="1856737"/>
          </a:xfrm>
          <a:prstGeom prst="roundRect">
            <a:avLst/>
          </a:prstGeom>
          <a:solidFill>
            <a:srgbClr val="048273"/>
          </a:solidFill>
          <a:ln>
            <a:solidFill>
              <a:srgbClr val="0482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latin typeface="Aeonik 2.0" panose="020B0503030300000000" pitchFamily="34" charset="0"/>
              </a:rPr>
              <a:t>“At TfL we have found the Project Management Apprentices a real asset to the organisation. Communication is key with Realise &amp; apprentices to ensure progress is made and the support levels are suitable. Having a pipeline of new talent through the Apprenticeship scheme reduces reliance on temporary workers and develops internal talent for the Apprentices to have a long Project Management career in TfL”</a:t>
            </a:r>
          </a:p>
        </p:txBody>
      </p:sp>
      <p:pic>
        <p:nvPicPr>
          <p:cNvPr id="13" name="Picture 12">
            <a:extLst>
              <a:ext uri="{FF2B5EF4-FFF2-40B4-BE49-F238E27FC236}">
                <a16:creationId xmlns:a16="http://schemas.microsoft.com/office/drawing/2014/main" id="{B7544E31-BAA5-78F1-9D91-C9B229D19571}"/>
              </a:ext>
            </a:extLst>
          </p:cNvPr>
          <p:cNvPicPr>
            <a:picLocks noChangeAspect="1"/>
          </p:cNvPicPr>
          <p:nvPr/>
        </p:nvPicPr>
        <p:blipFill rotWithShape="1">
          <a:blip r:embed="rId4"/>
          <a:srcRect l="22928" t="12633" r="23139" b="12635"/>
          <a:stretch/>
        </p:blipFill>
        <p:spPr>
          <a:xfrm>
            <a:off x="9181460" y="4281598"/>
            <a:ext cx="3010540" cy="2652012"/>
          </a:xfrm>
          <a:prstGeom prst="rect">
            <a:avLst/>
          </a:prstGeom>
        </p:spPr>
      </p:pic>
      <p:sp>
        <p:nvSpPr>
          <p:cNvPr id="14" name="TextBox 13">
            <a:extLst>
              <a:ext uri="{FF2B5EF4-FFF2-40B4-BE49-F238E27FC236}">
                <a16:creationId xmlns:a16="http://schemas.microsoft.com/office/drawing/2014/main" id="{886BB8DC-8AE0-8586-BDCB-71A139B1E42D}"/>
              </a:ext>
            </a:extLst>
          </p:cNvPr>
          <p:cNvSpPr txBox="1"/>
          <p:nvPr/>
        </p:nvSpPr>
        <p:spPr>
          <a:xfrm flipH="1">
            <a:off x="9700350" y="4906827"/>
            <a:ext cx="2290812" cy="1015663"/>
          </a:xfrm>
          <a:prstGeom prst="rect">
            <a:avLst/>
          </a:prstGeom>
          <a:noFill/>
        </p:spPr>
        <p:txBody>
          <a:bodyPr wrap="square" rtlCol="0">
            <a:spAutoFit/>
          </a:bodyPr>
          <a:lstStyle/>
          <a:p>
            <a:r>
              <a:rPr lang="en-GB" sz="2000" b="1" dirty="0">
                <a:latin typeface="Aeonik 2.0" panose="020B0503030300000000" pitchFamily="34" charset="0"/>
              </a:rPr>
              <a:t>Top tips for orgs. &amp; apprentices Interested:</a:t>
            </a:r>
            <a:endParaRPr lang="en-GB" b="1" dirty="0">
              <a:latin typeface="Aeonik 2.0" panose="020B0503030300000000" pitchFamily="34" charset="0"/>
            </a:endParaRPr>
          </a:p>
        </p:txBody>
      </p:sp>
      <p:pic>
        <p:nvPicPr>
          <p:cNvPr id="16" name="Picture 15">
            <a:extLst>
              <a:ext uri="{FF2B5EF4-FFF2-40B4-BE49-F238E27FC236}">
                <a16:creationId xmlns:a16="http://schemas.microsoft.com/office/drawing/2014/main" id="{F2F687B1-1C7E-53B6-1DF6-C90512412EFE}"/>
              </a:ext>
            </a:extLst>
          </p:cNvPr>
          <p:cNvPicPr>
            <a:picLocks noChangeAspect="1"/>
          </p:cNvPicPr>
          <p:nvPr/>
        </p:nvPicPr>
        <p:blipFill rotWithShape="1">
          <a:blip r:embed="rId4"/>
          <a:srcRect l="22928" t="12633" r="23139" b="12635"/>
          <a:stretch/>
        </p:blipFill>
        <p:spPr>
          <a:xfrm flipH="1">
            <a:off x="-3663862" y="-2300518"/>
            <a:ext cx="3778855" cy="3328827"/>
          </a:xfrm>
          <a:prstGeom prst="rect">
            <a:avLst/>
          </a:prstGeom>
        </p:spPr>
      </p:pic>
      <p:sp>
        <p:nvSpPr>
          <p:cNvPr id="17" name="TextBox 16">
            <a:extLst>
              <a:ext uri="{FF2B5EF4-FFF2-40B4-BE49-F238E27FC236}">
                <a16:creationId xmlns:a16="http://schemas.microsoft.com/office/drawing/2014/main" id="{FB85DA10-A54A-C98A-0728-227CBAB936DD}"/>
              </a:ext>
            </a:extLst>
          </p:cNvPr>
          <p:cNvSpPr txBox="1"/>
          <p:nvPr/>
        </p:nvSpPr>
        <p:spPr>
          <a:xfrm>
            <a:off x="-3365925" y="-1539060"/>
            <a:ext cx="3212753" cy="1077218"/>
          </a:xfrm>
          <a:prstGeom prst="rect">
            <a:avLst/>
          </a:prstGeom>
          <a:noFill/>
        </p:spPr>
        <p:txBody>
          <a:bodyPr wrap="square" rtlCol="0">
            <a:spAutoFit/>
          </a:bodyPr>
          <a:lstStyle/>
          <a:p>
            <a:r>
              <a:rPr lang="en-GB" sz="3200" b="1" dirty="0">
                <a:latin typeface="Aeonik 2.0" panose="020B0503030300000000" pitchFamily="34" charset="0"/>
              </a:rPr>
              <a:t>Don’t take our word for it…</a:t>
            </a:r>
          </a:p>
        </p:txBody>
      </p:sp>
      <p:pic>
        <p:nvPicPr>
          <p:cNvPr id="9" name="Picture 8" descr="A picture containing graphics">
            <a:extLst>
              <a:ext uri="{FF2B5EF4-FFF2-40B4-BE49-F238E27FC236}">
                <a16:creationId xmlns:a16="http://schemas.microsoft.com/office/drawing/2014/main" id="{C34B100F-D37E-E6DC-930C-2755C8E96347}"/>
              </a:ext>
            </a:extLst>
          </p:cNvPr>
          <p:cNvPicPr>
            <a:picLocks noChangeAspect="1"/>
          </p:cNvPicPr>
          <p:nvPr/>
        </p:nvPicPr>
        <p:blipFill rotWithShape="1">
          <a:blip r:embed="rId3"/>
          <a:srcRect l="23293" t="13069" r="22362" b="12608"/>
          <a:stretch/>
        </p:blipFill>
        <p:spPr>
          <a:xfrm>
            <a:off x="12519775" y="1192123"/>
            <a:ext cx="1935754" cy="1760771"/>
          </a:xfrm>
          <a:prstGeom prst="rect">
            <a:avLst/>
          </a:prstGeom>
        </p:spPr>
      </p:pic>
      <p:sp>
        <p:nvSpPr>
          <p:cNvPr id="11" name="TextBox 10">
            <a:extLst>
              <a:ext uri="{FF2B5EF4-FFF2-40B4-BE49-F238E27FC236}">
                <a16:creationId xmlns:a16="http://schemas.microsoft.com/office/drawing/2014/main" id="{564CCB78-D9E8-386A-D633-7AD9F2EC496A}"/>
              </a:ext>
            </a:extLst>
          </p:cNvPr>
          <p:cNvSpPr txBox="1"/>
          <p:nvPr/>
        </p:nvSpPr>
        <p:spPr>
          <a:xfrm>
            <a:off x="12803084" y="1597849"/>
            <a:ext cx="1404147" cy="646331"/>
          </a:xfrm>
          <a:prstGeom prst="rect">
            <a:avLst/>
          </a:prstGeom>
          <a:noFill/>
        </p:spPr>
        <p:txBody>
          <a:bodyPr wrap="square" rtlCol="0">
            <a:spAutoFit/>
          </a:bodyPr>
          <a:lstStyle/>
          <a:p>
            <a:r>
              <a:rPr lang="en-GB" b="1" dirty="0">
                <a:solidFill>
                  <a:schemeClr val="bg1"/>
                </a:solidFill>
                <a:latin typeface="Aeonik 2.0" panose="020B0503030300000000" pitchFamily="34" charset="0"/>
              </a:rPr>
              <a:t>Helen’s top tips</a:t>
            </a:r>
          </a:p>
        </p:txBody>
      </p:sp>
    </p:spTree>
    <p:extLst>
      <p:ext uri="{BB962C8B-B14F-4D97-AF65-F5344CB8AC3E}">
        <p14:creationId xmlns:p14="http://schemas.microsoft.com/office/powerpoint/2010/main" val="1365470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graphics">
            <a:extLst>
              <a:ext uri="{FF2B5EF4-FFF2-40B4-BE49-F238E27FC236}">
                <a16:creationId xmlns:a16="http://schemas.microsoft.com/office/drawing/2014/main" id="{E0E93130-0CDB-0773-2167-4A99F93375F7}"/>
              </a:ext>
            </a:extLst>
          </p:cNvPr>
          <p:cNvPicPr>
            <a:picLocks noChangeAspect="1"/>
          </p:cNvPicPr>
          <p:nvPr/>
        </p:nvPicPr>
        <p:blipFill rotWithShape="1">
          <a:blip r:embed="rId2"/>
          <a:srcRect l="23293" t="13069" r="22362" b="12608"/>
          <a:stretch/>
        </p:blipFill>
        <p:spPr>
          <a:xfrm flipH="1">
            <a:off x="-3316708" y="-2792789"/>
            <a:ext cx="3769770" cy="3429000"/>
          </a:xfrm>
          <a:prstGeom prst="rect">
            <a:avLst/>
          </a:prstGeom>
        </p:spPr>
      </p:pic>
      <p:sp>
        <p:nvSpPr>
          <p:cNvPr id="5" name="TextBox 4">
            <a:extLst>
              <a:ext uri="{FF2B5EF4-FFF2-40B4-BE49-F238E27FC236}">
                <a16:creationId xmlns:a16="http://schemas.microsoft.com/office/drawing/2014/main" id="{70A644AF-E029-94E5-6734-A60FAD0B1724}"/>
              </a:ext>
            </a:extLst>
          </p:cNvPr>
          <p:cNvSpPr txBox="1"/>
          <p:nvPr/>
        </p:nvSpPr>
        <p:spPr>
          <a:xfrm>
            <a:off x="-2922930" y="-1940191"/>
            <a:ext cx="3148523" cy="1077218"/>
          </a:xfrm>
          <a:prstGeom prst="rect">
            <a:avLst/>
          </a:prstGeom>
          <a:noFill/>
        </p:spPr>
        <p:txBody>
          <a:bodyPr wrap="square" rtlCol="0">
            <a:spAutoFit/>
          </a:bodyPr>
          <a:lstStyle/>
          <a:p>
            <a:r>
              <a:rPr lang="en-GB" sz="3200" b="1" dirty="0">
                <a:solidFill>
                  <a:schemeClr val="bg1"/>
                </a:solidFill>
                <a:latin typeface="Aeonik 2.0" panose="020B0503030300000000" pitchFamily="34" charset="0"/>
              </a:rPr>
              <a:t>Don’t take our word for it…</a:t>
            </a:r>
          </a:p>
        </p:txBody>
      </p:sp>
      <p:sp>
        <p:nvSpPr>
          <p:cNvPr id="6" name="TextBox 5">
            <a:extLst>
              <a:ext uri="{FF2B5EF4-FFF2-40B4-BE49-F238E27FC236}">
                <a16:creationId xmlns:a16="http://schemas.microsoft.com/office/drawing/2014/main" id="{0938B57C-2A86-5A9D-BB45-83BC89E92878}"/>
              </a:ext>
            </a:extLst>
          </p:cNvPr>
          <p:cNvSpPr txBox="1"/>
          <p:nvPr/>
        </p:nvSpPr>
        <p:spPr>
          <a:xfrm>
            <a:off x="3584476" y="256250"/>
            <a:ext cx="5857698" cy="646331"/>
          </a:xfrm>
          <a:prstGeom prst="rect">
            <a:avLst/>
          </a:prstGeom>
          <a:noFill/>
        </p:spPr>
        <p:txBody>
          <a:bodyPr wrap="square" rtlCol="0">
            <a:spAutoFit/>
          </a:bodyPr>
          <a:lstStyle/>
          <a:p>
            <a:r>
              <a:rPr lang="en-GB" b="1" dirty="0">
                <a:latin typeface="Aeonik 2.0" panose="020B0503030300000000" pitchFamily="34" charset="0"/>
              </a:rPr>
              <a:t>Helen, an APM apprentice with the Ministry of Defence shared her thoughts on her experience</a:t>
            </a:r>
          </a:p>
        </p:txBody>
      </p:sp>
      <p:pic>
        <p:nvPicPr>
          <p:cNvPr id="13" name="Picture 12">
            <a:extLst>
              <a:ext uri="{FF2B5EF4-FFF2-40B4-BE49-F238E27FC236}">
                <a16:creationId xmlns:a16="http://schemas.microsoft.com/office/drawing/2014/main" id="{B7544E31-BAA5-78F1-9D91-C9B229D19571}"/>
              </a:ext>
            </a:extLst>
          </p:cNvPr>
          <p:cNvPicPr>
            <a:picLocks noChangeAspect="1"/>
          </p:cNvPicPr>
          <p:nvPr/>
        </p:nvPicPr>
        <p:blipFill rotWithShape="1">
          <a:blip r:embed="rId3"/>
          <a:srcRect l="22928" t="12633" r="23139" b="12635"/>
          <a:stretch/>
        </p:blipFill>
        <p:spPr>
          <a:xfrm>
            <a:off x="12798298" y="4205988"/>
            <a:ext cx="3010540" cy="2652012"/>
          </a:xfrm>
          <a:prstGeom prst="rect">
            <a:avLst/>
          </a:prstGeom>
        </p:spPr>
      </p:pic>
      <p:sp>
        <p:nvSpPr>
          <p:cNvPr id="14" name="TextBox 13">
            <a:extLst>
              <a:ext uri="{FF2B5EF4-FFF2-40B4-BE49-F238E27FC236}">
                <a16:creationId xmlns:a16="http://schemas.microsoft.com/office/drawing/2014/main" id="{886BB8DC-8AE0-8586-BDCB-71A139B1E42D}"/>
              </a:ext>
            </a:extLst>
          </p:cNvPr>
          <p:cNvSpPr txBox="1"/>
          <p:nvPr/>
        </p:nvSpPr>
        <p:spPr>
          <a:xfrm flipH="1">
            <a:off x="13317188" y="4831217"/>
            <a:ext cx="2290812" cy="1015663"/>
          </a:xfrm>
          <a:prstGeom prst="rect">
            <a:avLst/>
          </a:prstGeom>
          <a:noFill/>
        </p:spPr>
        <p:txBody>
          <a:bodyPr wrap="square" rtlCol="0">
            <a:spAutoFit/>
          </a:bodyPr>
          <a:lstStyle/>
          <a:p>
            <a:r>
              <a:rPr lang="en-GB" sz="2000" b="1" dirty="0">
                <a:latin typeface="Aeonik 2.0" panose="020B0503030300000000" pitchFamily="34" charset="0"/>
              </a:rPr>
              <a:t>Top tips for orgs. &amp; apprentices Interested:</a:t>
            </a:r>
            <a:endParaRPr lang="en-GB" b="1" dirty="0">
              <a:latin typeface="Aeonik 2.0" panose="020B0503030300000000" pitchFamily="34" charset="0"/>
            </a:endParaRPr>
          </a:p>
        </p:txBody>
      </p:sp>
      <p:pic>
        <p:nvPicPr>
          <p:cNvPr id="2050" name="Picture 2" descr="Veterans UK - GOV.UK">
            <a:extLst>
              <a:ext uri="{FF2B5EF4-FFF2-40B4-BE49-F238E27FC236}">
                <a16:creationId xmlns:a16="http://schemas.microsoft.com/office/drawing/2014/main" id="{3D457E03-55BA-6F65-1B06-5399B01D36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80190" y="0"/>
            <a:ext cx="2611809" cy="176077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561B3452-1E23-A75C-9D97-45676652A667}"/>
              </a:ext>
            </a:extLst>
          </p:cNvPr>
          <p:cNvPicPr>
            <a:picLocks noChangeAspect="1"/>
          </p:cNvPicPr>
          <p:nvPr/>
        </p:nvPicPr>
        <p:blipFill rotWithShape="1">
          <a:blip r:embed="rId3"/>
          <a:srcRect l="22928" t="12633" r="23139" b="12635"/>
          <a:stretch/>
        </p:blipFill>
        <p:spPr>
          <a:xfrm flipH="1">
            <a:off x="0" y="-10375"/>
            <a:ext cx="3778855" cy="3328827"/>
          </a:xfrm>
          <a:prstGeom prst="rect">
            <a:avLst/>
          </a:prstGeom>
        </p:spPr>
      </p:pic>
      <p:sp>
        <p:nvSpPr>
          <p:cNvPr id="9" name="TextBox 8">
            <a:extLst>
              <a:ext uri="{FF2B5EF4-FFF2-40B4-BE49-F238E27FC236}">
                <a16:creationId xmlns:a16="http://schemas.microsoft.com/office/drawing/2014/main" id="{BB3FEAC8-AB24-C8B6-431D-84BEECEA84B2}"/>
              </a:ext>
            </a:extLst>
          </p:cNvPr>
          <p:cNvSpPr txBox="1"/>
          <p:nvPr/>
        </p:nvSpPr>
        <p:spPr>
          <a:xfrm>
            <a:off x="297937" y="751083"/>
            <a:ext cx="3205551" cy="1077218"/>
          </a:xfrm>
          <a:prstGeom prst="rect">
            <a:avLst/>
          </a:prstGeom>
          <a:noFill/>
        </p:spPr>
        <p:txBody>
          <a:bodyPr wrap="square" rtlCol="0">
            <a:spAutoFit/>
          </a:bodyPr>
          <a:lstStyle/>
          <a:p>
            <a:r>
              <a:rPr lang="en-GB" sz="3200" b="1" dirty="0">
                <a:latin typeface="Aeonik 2.0" panose="020B0503030300000000" pitchFamily="34" charset="0"/>
              </a:rPr>
              <a:t>Don’t take our word for it…</a:t>
            </a:r>
          </a:p>
        </p:txBody>
      </p:sp>
      <p:sp>
        <p:nvSpPr>
          <p:cNvPr id="3" name="Rectangle: Rounded Corners 2">
            <a:extLst>
              <a:ext uri="{FF2B5EF4-FFF2-40B4-BE49-F238E27FC236}">
                <a16:creationId xmlns:a16="http://schemas.microsoft.com/office/drawing/2014/main" id="{B2146F9B-CC25-75C7-AB84-1E9F1F81D022}"/>
              </a:ext>
            </a:extLst>
          </p:cNvPr>
          <p:cNvSpPr/>
          <p:nvPr/>
        </p:nvSpPr>
        <p:spPr>
          <a:xfrm>
            <a:off x="3801425" y="977768"/>
            <a:ext cx="6043239" cy="1856737"/>
          </a:xfrm>
          <a:prstGeom prst="roundRect">
            <a:avLst/>
          </a:prstGeom>
          <a:solidFill>
            <a:srgbClr val="048273"/>
          </a:solidFill>
          <a:ln>
            <a:solidFill>
              <a:srgbClr val="0482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latin typeface="Aeonik 2.0" panose="020B0503030300000000" pitchFamily="34" charset="0"/>
              </a:rPr>
              <a:t>“I started my apprenticeship when I was in a Project Support role, and it has given me the knowledge &amp; skills to progress and gain promotion. I am now managing a portfolio of varied infrastructure projects. I have found the more I learn, the more I want to learn!”</a:t>
            </a:r>
          </a:p>
        </p:txBody>
      </p:sp>
      <p:sp>
        <p:nvSpPr>
          <p:cNvPr id="8" name="Rectangle: Rounded Corners 7">
            <a:extLst>
              <a:ext uri="{FF2B5EF4-FFF2-40B4-BE49-F238E27FC236}">
                <a16:creationId xmlns:a16="http://schemas.microsoft.com/office/drawing/2014/main" id="{C5EA8FCC-3A0B-C88B-5654-07821164F10F}"/>
              </a:ext>
            </a:extLst>
          </p:cNvPr>
          <p:cNvSpPr/>
          <p:nvPr/>
        </p:nvSpPr>
        <p:spPr>
          <a:xfrm>
            <a:off x="297938" y="2909692"/>
            <a:ext cx="5857698" cy="3429463"/>
          </a:xfrm>
          <a:prstGeom prst="roundRect">
            <a:avLst/>
          </a:prstGeom>
          <a:solidFill>
            <a:srgbClr val="048273"/>
          </a:solidFill>
          <a:ln>
            <a:solidFill>
              <a:srgbClr val="0482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latin typeface="Aeonik 2.0" panose="020B0503030300000000" pitchFamily="34" charset="0"/>
              </a:rPr>
              <a:t>“I have had a complete career change after working as a front-line prison officer, I’m now managing the delivery of infrastructure projects within military sites! This work is interesting and I’m learning something new every day. I will admit, the apprenticeship course was daunting at first, however my confidence in my abilities has grown and grown as I have realised what I am capable of. There have been skills and knowledge I’ve learned in my studies I’ve been able to share with my colleagues, helping us improve as a team!”</a:t>
            </a:r>
          </a:p>
        </p:txBody>
      </p:sp>
      <p:sp>
        <p:nvSpPr>
          <p:cNvPr id="10" name="Rectangle: Rounded Corners 9">
            <a:extLst>
              <a:ext uri="{FF2B5EF4-FFF2-40B4-BE49-F238E27FC236}">
                <a16:creationId xmlns:a16="http://schemas.microsoft.com/office/drawing/2014/main" id="{A88DB016-8912-EABB-7B3D-CE86880FAD34}"/>
              </a:ext>
            </a:extLst>
          </p:cNvPr>
          <p:cNvSpPr/>
          <p:nvPr/>
        </p:nvSpPr>
        <p:spPr>
          <a:xfrm>
            <a:off x="6453574" y="3030876"/>
            <a:ext cx="5330884" cy="3308279"/>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AutoNum type="arabicPeriod"/>
            </a:pPr>
            <a:r>
              <a:rPr lang="en-GB" sz="1600" b="1" dirty="0">
                <a:solidFill>
                  <a:schemeClr val="tx1"/>
                </a:solidFill>
                <a:latin typeface="Aeonik 2.0" panose="020B0503030300000000" pitchFamily="34" charset="0"/>
              </a:rPr>
              <a:t>Go for it! It’s a competitive world out there, this is an opportunity to embark on a new career whilst earning a salary. It’s a no brainer to be honest!</a:t>
            </a:r>
          </a:p>
          <a:p>
            <a:pPr marL="342900" indent="-342900">
              <a:buAutoNum type="arabicPeriod"/>
            </a:pPr>
            <a:endParaRPr lang="en-GB" sz="1600" b="1" dirty="0">
              <a:solidFill>
                <a:schemeClr val="tx1"/>
              </a:solidFill>
              <a:latin typeface="Aeonik 2.0" panose="020B0503030300000000" pitchFamily="34" charset="0"/>
            </a:endParaRPr>
          </a:p>
          <a:p>
            <a:pPr marL="342900" indent="-342900">
              <a:buAutoNum type="arabicPeriod"/>
            </a:pPr>
            <a:r>
              <a:rPr lang="en-GB" sz="1600" b="1" dirty="0">
                <a:solidFill>
                  <a:schemeClr val="tx1"/>
                </a:solidFill>
                <a:latin typeface="Aeonik 2.0" panose="020B0503030300000000" pitchFamily="34" charset="0"/>
              </a:rPr>
              <a:t>Employers – taking on an apprentice gives you the opportunity to build an enthusiastic, dedicated workforce!</a:t>
            </a:r>
          </a:p>
          <a:p>
            <a:pPr marL="342900" indent="-342900">
              <a:buAutoNum type="arabicPeriod"/>
            </a:pPr>
            <a:endParaRPr lang="en-GB" sz="1600" b="1" dirty="0">
              <a:solidFill>
                <a:schemeClr val="tx1"/>
              </a:solidFill>
              <a:latin typeface="Aeonik 2.0" panose="020B0503030300000000" pitchFamily="34" charset="0"/>
            </a:endParaRPr>
          </a:p>
          <a:p>
            <a:pPr marL="342900" indent="-342900">
              <a:buAutoNum type="arabicPeriod"/>
            </a:pPr>
            <a:r>
              <a:rPr lang="en-GB" sz="1600" b="1" dirty="0">
                <a:solidFill>
                  <a:schemeClr val="tx1"/>
                </a:solidFill>
                <a:latin typeface="Aeonik 2.0" panose="020B0503030300000000" pitchFamily="34" charset="0"/>
              </a:rPr>
              <a:t>Research and ask lots of questions! You might discover a different path you hadn’t considered before!</a:t>
            </a:r>
          </a:p>
        </p:txBody>
      </p:sp>
      <p:pic>
        <p:nvPicPr>
          <p:cNvPr id="11" name="Picture 10" descr="A picture containing graphics">
            <a:extLst>
              <a:ext uri="{FF2B5EF4-FFF2-40B4-BE49-F238E27FC236}">
                <a16:creationId xmlns:a16="http://schemas.microsoft.com/office/drawing/2014/main" id="{C8F09E05-C0EF-4A29-C7E1-F20F02C9D56F}"/>
              </a:ext>
            </a:extLst>
          </p:cNvPr>
          <p:cNvPicPr>
            <a:picLocks noChangeAspect="1"/>
          </p:cNvPicPr>
          <p:nvPr/>
        </p:nvPicPr>
        <p:blipFill rotWithShape="1">
          <a:blip r:embed="rId2"/>
          <a:srcRect l="23293" t="13069" r="22362" b="12608"/>
          <a:stretch/>
        </p:blipFill>
        <p:spPr>
          <a:xfrm>
            <a:off x="10235696" y="1760771"/>
            <a:ext cx="1935754" cy="1760771"/>
          </a:xfrm>
          <a:prstGeom prst="rect">
            <a:avLst/>
          </a:prstGeom>
        </p:spPr>
      </p:pic>
      <p:sp>
        <p:nvSpPr>
          <p:cNvPr id="12" name="TextBox 11">
            <a:extLst>
              <a:ext uri="{FF2B5EF4-FFF2-40B4-BE49-F238E27FC236}">
                <a16:creationId xmlns:a16="http://schemas.microsoft.com/office/drawing/2014/main" id="{29AD98D4-CA12-C285-7DB3-2CBBD7FA2682}"/>
              </a:ext>
            </a:extLst>
          </p:cNvPr>
          <p:cNvSpPr txBox="1"/>
          <p:nvPr/>
        </p:nvSpPr>
        <p:spPr>
          <a:xfrm>
            <a:off x="10519005" y="2166497"/>
            <a:ext cx="1404147" cy="646331"/>
          </a:xfrm>
          <a:prstGeom prst="rect">
            <a:avLst/>
          </a:prstGeom>
          <a:noFill/>
        </p:spPr>
        <p:txBody>
          <a:bodyPr wrap="square" rtlCol="0">
            <a:spAutoFit/>
          </a:bodyPr>
          <a:lstStyle/>
          <a:p>
            <a:r>
              <a:rPr lang="en-GB" b="1" dirty="0">
                <a:solidFill>
                  <a:schemeClr val="bg1"/>
                </a:solidFill>
                <a:latin typeface="Aeonik 2.0" panose="020B0503030300000000" pitchFamily="34" charset="0"/>
              </a:rPr>
              <a:t>Helen’s top tips</a:t>
            </a:r>
          </a:p>
        </p:txBody>
      </p:sp>
    </p:spTree>
    <p:extLst>
      <p:ext uri="{BB962C8B-B14F-4D97-AF65-F5344CB8AC3E}">
        <p14:creationId xmlns:p14="http://schemas.microsoft.com/office/powerpoint/2010/main" val="14970493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2EEFA55C-2C2F-8432-6B21-0BE330E2E0FC}"/>
              </a:ext>
            </a:extLst>
          </p:cNvPr>
          <p:cNvSpPr/>
          <p:nvPr/>
        </p:nvSpPr>
        <p:spPr>
          <a:xfrm>
            <a:off x="3886201" y="1479534"/>
            <a:ext cx="6439328" cy="1990618"/>
          </a:xfrm>
          <a:prstGeom prst="roundRect">
            <a:avLst/>
          </a:prstGeom>
          <a:solidFill>
            <a:srgbClr val="048273"/>
          </a:solidFill>
          <a:ln>
            <a:solidFill>
              <a:srgbClr val="0482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b="1" dirty="0">
                <a:solidFill>
                  <a:schemeClr val="bg1"/>
                </a:solidFill>
                <a:latin typeface="Aeonik 2.0" panose="020B0503030300000000" pitchFamily="34" charset="0"/>
              </a:rPr>
              <a:t>We offer both closed &amp; open cohorts depending</a:t>
            </a:r>
          </a:p>
          <a:p>
            <a:pPr algn="ctr"/>
            <a:r>
              <a:rPr lang="en-GB" b="1" dirty="0">
                <a:solidFill>
                  <a:schemeClr val="bg1"/>
                </a:solidFill>
                <a:latin typeface="Aeonik 2.0" panose="020B0503030300000000" pitchFamily="34" charset="0"/>
              </a:rPr>
              <a:t>on scale.</a:t>
            </a:r>
            <a:endParaRPr lang="en-GB" dirty="0">
              <a:solidFill>
                <a:schemeClr val="bg1"/>
              </a:solidFill>
              <a:latin typeface="Aeonik 2.0" panose="020B0503030300000000" pitchFamily="34" charset="0"/>
            </a:endParaRPr>
          </a:p>
          <a:p>
            <a:pPr algn="ctr"/>
            <a:endParaRPr lang="en-GB" b="1" dirty="0">
              <a:solidFill>
                <a:schemeClr val="bg1"/>
              </a:solidFill>
              <a:latin typeface="Aeonik 2.0" panose="020B0503030300000000" pitchFamily="34" charset="0"/>
            </a:endParaRPr>
          </a:p>
          <a:p>
            <a:r>
              <a:rPr lang="en-GB" dirty="0">
                <a:solidFill>
                  <a:schemeClr val="bg1"/>
                </a:solidFill>
                <a:latin typeface="Aeonik 2.0" panose="020B0503030300000000" pitchFamily="34" charset="0"/>
              </a:rPr>
              <a:t>Talk to us to find out more information on how we</a:t>
            </a:r>
          </a:p>
          <a:p>
            <a:r>
              <a:rPr lang="en-GB" dirty="0">
                <a:solidFill>
                  <a:schemeClr val="bg1"/>
                </a:solidFill>
                <a:latin typeface="Aeonik 2.0" panose="020B0503030300000000" pitchFamily="34" charset="0"/>
              </a:rPr>
              <a:t>can support the development of your colleagues.</a:t>
            </a:r>
          </a:p>
        </p:txBody>
      </p:sp>
      <p:pic>
        <p:nvPicPr>
          <p:cNvPr id="4" name="Picture 3" descr="A picture containing graphics">
            <a:extLst>
              <a:ext uri="{FF2B5EF4-FFF2-40B4-BE49-F238E27FC236}">
                <a16:creationId xmlns:a16="http://schemas.microsoft.com/office/drawing/2014/main" id="{F2A7D036-9F62-C9BB-C14E-B68A60D823CF}"/>
              </a:ext>
            </a:extLst>
          </p:cNvPr>
          <p:cNvPicPr>
            <a:picLocks noChangeAspect="1"/>
          </p:cNvPicPr>
          <p:nvPr/>
        </p:nvPicPr>
        <p:blipFill rotWithShape="1">
          <a:blip r:embed="rId2"/>
          <a:srcRect l="23293" t="13069" r="22362" b="12608"/>
          <a:stretch/>
        </p:blipFill>
        <p:spPr>
          <a:xfrm flipH="1">
            <a:off x="0" y="0"/>
            <a:ext cx="3769770" cy="3429000"/>
          </a:xfrm>
          <a:prstGeom prst="rect">
            <a:avLst/>
          </a:prstGeom>
        </p:spPr>
      </p:pic>
      <p:sp>
        <p:nvSpPr>
          <p:cNvPr id="5" name="TextBox 4">
            <a:extLst>
              <a:ext uri="{FF2B5EF4-FFF2-40B4-BE49-F238E27FC236}">
                <a16:creationId xmlns:a16="http://schemas.microsoft.com/office/drawing/2014/main" id="{196603F5-5EE4-BE93-7258-2159CAA93CDF}"/>
              </a:ext>
            </a:extLst>
          </p:cNvPr>
          <p:cNvSpPr txBox="1"/>
          <p:nvPr/>
        </p:nvSpPr>
        <p:spPr>
          <a:xfrm>
            <a:off x="393778" y="852598"/>
            <a:ext cx="3148523" cy="1077218"/>
          </a:xfrm>
          <a:prstGeom prst="rect">
            <a:avLst/>
          </a:prstGeom>
          <a:noFill/>
        </p:spPr>
        <p:txBody>
          <a:bodyPr wrap="square" rtlCol="0">
            <a:spAutoFit/>
          </a:bodyPr>
          <a:lstStyle/>
          <a:p>
            <a:r>
              <a:rPr lang="en-GB" sz="3200" b="1" dirty="0">
                <a:solidFill>
                  <a:schemeClr val="bg1"/>
                </a:solidFill>
                <a:latin typeface="Aeonik 2.0" panose="020B0503030300000000" pitchFamily="34" charset="0"/>
              </a:rPr>
              <a:t>What are you waiting for?</a:t>
            </a:r>
          </a:p>
        </p:txBody>
      </p:sp>
      <p:sp>
        <p:nvSpPr>
          <p:cNvPr id="6" name="Rectangle: Rounded Corners 5">
            <a:extLst>
              <a:ext uri="{FF2B5EF4-FFF2-40B4-BE49-F238E27FC236}">
                <a16:creationId xmlns:a16="http://schemas.microsoft.com/office/drawing/2014/main" id="{60F5BE9B-6D19-EA9E-F103-B79DD51D84FC}"/>
              </a:ext>
            </a:extLst>
          </p:cNvPr>
          <p:cNvSpPr/>
          <p:nvPr/>
        </p:nvSpPr>
        <p:spPr>
          <a:xfrm>
            <a:off x="3886200" y="188843"/>
            <a:ext cx="5536096" cy="1143000"/>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Want more information?</a:t>
            </a:r>
            <a:endParaRPr lang="en-GB" dirty="0">
              <a:solidFill>
                <a:schemeClr val="tx1"/>
              </a:solidFill>
              <a:latin typeface="Aeonik 2.0" panose="020B0503030300000000" pitchFamily="34" charset="0"/>
            </a:endParaRPr>
          </a:p>
          <a:p>
            <a:r>
              <a:rPr lang="en-GB" b="1" dirty="0">
                <a:solidFill>
                  <a:schemeClr val="tx1"/>
                </a:solidFill>
                <a:latin typeface="Aeonik 2.0" panose="020B0503030300000000" pitchFamily="34" charset="0"/>
                <a:hlinkClick r:id="rId3"/>
              </a:rPr>
              <a:t>Click here for more from Realise</a:t>
            </a:r>
            <a:endParaRPr lang="en-GB" dirty="0">
              <a:solidFill>
                <a:schemeClr val="tx1"/>
              </a:solidFill>
              <a:latin typeface="Aeonik 2.0" panose="020B0503030300000000" pitchFamily="34" charset="0"/>
            </a:endParaRPr>
          </a:p>
          <a:p>
            <a:r>
              <a:rPr lang="en-GB" b="1" dirty="0">
                <a:solidFill>
                  <a:schemeClr val="tx1"/>
                </a:solidFill>
                <a:latin typeface="Aeonik 2.0" panose="020B0503030300000000" pitchFamily="34" charset="0"/>
                <a:hlinkClick r:id="rId4"/>
              </a:rPr>
              <a:t>Click here for more about the Standard</a:t>
            </a:r>
            <a:endParaRPr lang="en-GB" b="1" dirty="0">
              <a:solidFill>
                <a:schemeClr val="tx1"/>
              </a:solidFill>
              <a:latin typeface="Aeonik 2.0" panose="020B0503030300000000" pitchFamily="34" charset="0"/>
            </a:endParaRPr>
          </a:p>
        </p:txBody>
      </p:sp>
      <p:pic>
        <p:nvPicPr>
          <p:cNvPr id="7" name="Picture 6">
            <a:extLst>
              <a:ext uri="{FF2B5EF4-FFF2-40B4-BE49-F238E27FC236}">
                <a16:creationId xmlns:a16="http://schemas.microsoft.com/office/drawing/2014/main" id="{6A071F7C-3D9C-F2BE-F329-59574ADE6895}"/>
              </a:ext>
            </a:extLst>
          </p:cNvPr>
          <p:cNvPicPr>
            <a:picLocks noChangeAspect="1"/>
          </p:cNvPicPr>
          <p:nvPr/>
        </p:nvPicPr>
        <p:blipFill rotWithShape="1">
          <a:blip r:embed="rId5"/>
          <a:srcRect l="22928" t="12633" r="23139" b="12635"/>
          <a:stretch/>
        </p:blipFill>
        <p:spPr>
          <a:xfrm>
            <a:off x="9181460" y="1331843"/>
            <a:ext cx="3010540" cy="2652012"/>
          </a:xfrm>
          <a:prstGeom prst="rect">
            <a:avLst/>
          </a:prstGeom>
        </p:spPr>
      </p:pic>
      <p:sp>
        <p:nvSpPr>
          <p:cNvPr id="8" name="TextBox 7">
            <a:extLst>
              <a:ext uri="{FF2B5EF4-FFF2-40B4-BE49-F238E27FC236}">
                <a16:creationId xmlns:a16="http://schemas.microsoft.com/office/drawing/2014/main" id="{3F3A7F2D-AA38-C037-79B3-BDCF1268BF5F}"/>
              </a:ext>
            </a:extLst>
          </p:cNvPr>
          <p:cNvSpPr txBox="1"/>
          <p:nvPr/>
        </p:nvSpPr>
        <p:spPr>
          <a:xfrm flipH="1">
            <a:off x="9628431" y="2080361"/>
            <a:ext cx="2290812" cy="707886"/>
          </a:xfrm>
          <a:prstGeom prst="rect">
            <a:avLst/>
          </a:prstGeom>
          <a:noFill/>
        </p:spPr>
        <p:txBody>
          <a:bodyPr wrap="square" rtlCol="0">
            <a:spAutoFit/>
          </a:bodyPr>
          <a:lstStyle/>
          <a:p>
            <a:r>
              <a:rPr lang="en-GB" sz="2000" b="1" dirty="0">
                <a:latin typeface="Aeonik 2.0" panose="020B0503030300000000" pitchFamily="34" charset="0"/>
              </a:rPr>
              <a:t>We can tailor to your organisation</a:t>
            </a:r>
            <a:endParaRPr lang="en-GB" b="1" dirty="0">
              <a:latin typeface="Aeonik 2.0" panose="020B0503030300000000" pitchFamily="34" charset="0"/>
            </a:endParaRPr>
          </a:p>
        </p:txBody>
      </p:sp>
      <p:sp>
        <p:nvSpPr>
          <p:cNvPr id="10" name="Rectangle: Rounded Corners 9">
            <a:extLst>
              <a:ext uri="{FF2B5EF4-FFF2-40B4-BE49-F238E27FC236}">
                <a16:creationId xmlns:a16="http://schemas.microsoft.com/office/drawing/2014/main" id="{07489465-9A99-5878-B03B-19A2C3F5EFC1}"/>
              </a:ext>
            </a:extLst>
          </p:cNvPr>
          <p:cNvSpPr/>
          <p:nvPr/>
        </p:nvSpPr>
        <p:spPr>
          <a:xfrm>
            <a:off x="708916" y="3927295"/>
            <a:ext cx="3275173" cy="2078105"/>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Interested in joining an apprenticeship?</a:t>
            </a:r>
          </a:p>
          <a:p>
            <a:pPr algn="ctr"/>
            <a:endParaRPr lang="en-GB" b="1" dirty="0">
              <a:solidFill>
                <a:schemeClr val="tx1"/>
              </a:solidFill>
              <a:latin typeface="Aeonik 2.0" panose="020B0503030300000000" pitchFamily="34" charset="0"/>
            </a:endParaRPr>
          </a:p>
          <a:p>
            <a:pPr algn="ctr"/>
            <a:r>
              <a:rPr lang="en-GB" dirty="0">
                <a:solidFill>
                  <a:schemeClr val="tx1"/>
                </a:solidFill>
                <a:latin typeface="Aeonik 2.0" panose="020B0503030300000000" pitchFamily="34" charset="0"/>
              </a:rPr>
              <a:t>Our next open cohort is scheduled to start on the </a:t>
            </a:r>
            <a:r>
              <a:rPr lang="en-GB" b="1" dirty="0">
                <a:solidFill>
                  <a:schemeClr val="tx1"/>
                </a:solidFill>
                <a:latin typeface="Aeonik 2.0" panose="020B0503030300000000" pitchFamily="34" charset="0"/>
              </a:rPr>
              <a:t>29</a:t>
            </a:r>
            <a:r>
              <a:rPr lang="en-GB" b="1" baseline="30000" dirty="0">
                <a:solidFill>
                  <a:schemeClr val="tx1"/>
                </a:solidFill>
                <a:latin typeface="Aeonik 2.0" panose="020B0503030300000000" pitchFamily="34" charset="0"/>
              </a:rPr>
              <a:t>th</a:t>
            </a:r>
            <a:r>
              <a:rPr lang="en-GB" b="1" dirty="0">
                <a:solidFill>
                  <a:schemeClr val="tx1"/>
                </a:solidFill>
                <a:latin typeface="Aeonik 2.0" panose="020B0503030300000000" pitchFamily="34" charset="0"/>
              </a:rPr>
              <a:t> November</a:t>
            </a:r>
            <a:r>
              <a:rPr lang="en-GB" dirty="0">
                <a:solidFill>
                  <a:schemeClr val="tx1"/>
                </a:solidFill>
                <a:latin typeface="Aeonik 2.0" panose="020B0503030300000000" pitchFamily="34" charset="0"/>
              </a:rPr>
              <a:t>.</a:t>
            </a:r>
          </a:p>
        </p:txBody>
      </p:sp>
      <p:sp>
        <p:nvSpPr>
          <p:cNvPr id="11" name="Rectangle: Rounded Corners 10">
            <a:extLst>
              <a:ext uri="{FF2B5EF4-FFF2-40B4-BE49-F238E27FC236}">
                <a16:creationId xmlns:a16="http://schemas.microsoft.com/office/drawing/2014/main" id="{74A2738E-2FCC-24F3-65B5-A437942237C0}"/>
              </a:ext>
            </a:extLst>
          </p:cNvPr>
          <p:cNvSpPr/>
          <p:nvPr/>
        </p:nvSpPr>
        <p:spPr>
          <a:xfrm>
            <a:off x="4506972" y="3927294"/>
            <a:ext cx="3275173" cy="2078105"/>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What do you need to get started?</a:t>
            </a:r>
          </a:p>
          <a:p>
            <a:pPr algn="ctr"/>
            <a:endParaRPr lang="en-GB" dirty="0">
              <a:solidFill>
                <a:schemeClr val="tx1"/>
              </a:solidFill>
              <a:latin typeface="Aeonik 2.0" panose="020B0503030300000000" pitchFamily="34" charset="0"/>
            </a:endParaRPr>
          </a:p>
          <a:p>
            <a:pPr algn="ctr"/>
            <a:r>
              <a:rPr lang="en-GB" dirty="0">
                <a:solidFill>
                  <a:schemeClr val="tx1"/>
                </a:solidFill>
                <a:latin typeface="Aeonik 2.0" panose="020B0503030300000000" pitchFamily="34" charset="0"/>
              </a:rPr>
              <a:t>We only need emails and contact numbers to start the enrolment process.</a:t>
            </a:r>
          </a:p>
        </p:txBody>
      </p:sp>
      <p:sp>
        <p:nvSpPr>
          <p:cNvPr id="12" name="Rectangle: Rounded Corners 11">
            <a:extLst>
              <a:ext uri="{FF2B5EF4-FFF2-40B4-BE49-F238E27FC236}">
                <a16:creationId xmlns:a16="http://schemas.microsoft.com/office/drawing/2014/main" id="{8C6D12C6-2FFF-F051-8777-F7F9AC3F7393}"/>
              </a:ext>
            </a:extLst>
          </p:cNvPr>
          <p:cNvSpPr/>
          <p:nvPr/>
        </p:nvSpPr>
        <p:spPr>
          <a:xfrm>
            <a:off x="8305028" y="3927293"/>
            <a:ext cx="3275173" cy="2078105"/>
          </a:xfrm>
          <a:prstGeom prst="roundRect">
            <a:avLst/>
          </a:prstGeom>
          <a:solidFill>
            <a:srgbClr val="FFBC10"/>
          </a:solidFill>
          <a:ln>
            <a:solidFill>
              <a:srgbClr val="FFBC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eonik 2.0" panose="020B0503030300000000" pitchFamily="34" charset="0"/>
              </a:rPr>
              <a:t>Talk to us if you want to know more!</a:t>
            </a:r>
          </a:p>
          <a:p>
            <a:pPr algn="ctr"/>
            <a:endParaRPr lang="en-GB" b="1" dirty="0">
              <a:solidFill>
                <a:schemeClr val="tx1"/>
              </a:solidFill>
              <a:latin typeface="Aeonik 2.0" panose="020B0503030300000000" pitchFamily="34" charset="0"/>
            </a:endParaRPr>
          </a:p>
          <a:p>
            <a:pPr algn="ctr"/>
            <a:r>
              <a:rPr lang="en-GB" dirty="0">
                <a:solidFill>
                  <a:schemeClr val="tx1"/>
                </a:solidFill>
                <a:latin typeface="Aeonik 2.0" panose="020B0503030300000000" pitchFamily="34" charset="0"/>
              </a:rPr>
              <a:t>Email us using </a:t>
            </a:r>
            <a:r>
              <a:rPr lang="en-GB" dirty="0">
                <a:solidFill>
                  <a:schemeClr val="tx1"/>
                </a:solidFill>
                <a:latin typeface="Aeonik 2.0" panose="020B0503030300000000" pitchFamily="34" charset="0"/>
                <a:hlinkClick r:id="rId6"/>
              </a:rPr>
              <a:t>hello@realisetraining.com</a:t>
            </a:r>
            <a:r>
              <a:rPr lang="en-GB" dirty="0">
                <a:solidFill>
                  <a:schemeClr val="tx1"/>
                </a:solidFill>
                <a:latin typeface="Aeonik 2.0" panose="020B0503030300000000" pitchFamily="34" charset="0"/>
              </a:rPr>
              <a:t> and we will support you.</a:t>
            </a:r>
          </a:p>
        </p:txBody>
      </p:sp>
    </p:spTree>
    <p:extLst>
      <p:ext uri="{BB962C8B-B14F-4D97-AF65-F5344CB8AC3E}">
        <p14:creationId xmlns:p14="http://schemas.microsoft.com/office/powerpoint/2010/main" val="202492596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2546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ED07519D27E3E4BB1315B98C9D45942" ma:contentTypeVersion="4" ma:contentTypeDescription="Create a new document." ma:contentTypeScope="" ma:versionID="61955907992bec60f81c85d601ac89c1">
  <xsd:schema xmlns:xsd="http://www.w3.org/2001/XMLSchema" xmlns:xs="http://www.w3.org/2001/XMLSchema" xmlns:p="http://schemas.microsoft.com/office/2006/metadata/properties" xmlns:ns2="32d294c2-a381-436a-b682-901eb17eacf7" xmlns:ns3="a5f41478-fc9e-4462-96ab-1b324ab8f161" targetNamespace="http://schemas.microsoft.com/office/2006/metadata/properties" ma:root="true" ma:fieldsID="a97625151b623c38c53187b8d15525ac" ns2:_="" ns3:_="">
    <xsd:import namespace="32d294c2-a381-436a-b682-901eb17eacf7"/>
    <xsd:import namespace="a5f41478-fc9e-4462-96ab-1b324ab8f16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d294c2-a381-436a-b682-901eb17eacf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5f41478-fc9e-4462-96ab-1b324ab8f16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DB9AA3A-DA3B-4472-84DE-B1FCF18D1AE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2d294c2-a381-436a-b682-901eb17eacf7"/>
    <ds:schemaRef ds:uri="a5f41478-fc9e-4462-96ab-1b324ab8f16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06F37FC-A89D-4FCC-B3BB-A2433E549FEA}">
  <ds:schemaRefs>
    <ds:schemaRef ds:uri="http://schemas.microsoft.com/sharepoint/v3/contenttype/forms"/>
  </ds:schemaRefs>
</ds:datastoreItem>
</file>

<file path=customXml/itemProps3.xml><?xml version="1.0" encoding="utf-8"?>
<ds:datastoreItem xmlns:ds="http://schemas.openxmlformats.org/officeDocument/2006/customXml" ds:itemID="{1738DF09-C3AB-482A-83C6-E3B07FD4F807}">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15558</TotalTime>
  <Words>1657</Words>
  <Application>Microsoft Office PowerPoint</Application>
  <PresentationFormat>Widescreen</PresentationFormat>
  <Paragraphs>211</Paragraphs>
  <Slides>15</Slides>
  <Notes>0</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15</vt:i4>
      </vt:variant>
    </vt:vector>
  </HeadingPairs>
  <TitlesOfParts>
    <vt:vector size="23" baseType="lpstr">
      <vt:lpstr>Aeonik</vt:lpstr>
      <vt:lpstr>Aeonik 2.0</vt:lpstr>
      <vt:lpstr>Arial</vt:lpstr>
      <vt:lpstr>Calibri</vt:lpstr>
      <vt:lpstr>Office Theme</vt:lpstr>
      <vt:lpstr>1_Custom Design</vt:lpstr>
      <vt:lpstr>Custom Design</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Owen Piddock</cp:lastModifiedBy>
  <cp:revision>37</cp:revision>
  <dcterms:created xsi:type="dcterms:W3CDTF">2020-11-26T13:31:55Z</dcterms:created>
  <dcterms:modified xsi:type="dcterms:W3CDTF">2023-10-25T14:06:27Z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0x0101005ED07519D27E3E4BB1315B98C9D45942</vt:lpwstr>
  </property>
</Properties>
</file>